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67" r:id="rId5"/>
    <p:sldId id="285" r:id="rId6"/>
    <p:sldId id="286" r:id="rId7"/>
    <p:sldId id="289" r:id="rId8"/>
    <p:sldId id="291" r:id="rId9"/>
    <p:sldId id="292" r:id="rId10"/>
    <p:sldId id="265" r:id="rId11"/>
    <p:sldId id="298" r:id="rId12"/>
    <p:sldId id="259" r:id="rId13"/>
    <p:sldId id="302" r:id="rId14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2062" tIns="46031" rIns="92062" bIns="4603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2062" tIns="46031" rIns="92062" bIns="46031" rtlCol="0"/>
          <a:lstStyle>
            <a:lvl1pPr algn="r">
              <a:defRPr sz="1200"/>
            </a:lvl1pPr>
          </a:lstStyle>
          <a:p>
            <a:fld id="{71A44459-36F6-4539-A863-05A1EB0775FC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2062" tIns="46031" rIns="92062" bIns="4603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4" y="9428583"/>
            <a:ext cx="2971800" cy="496332"/>
          </a:xfrm>
          <a:prstGeom prst="rect">
            <a:avLst/>
          </a:prstGeom>
        </p:spPr>
        <p:txBody>
          <a:bodyPr vert="horz" lIns="92062" tIns="46031" rIns="92062" bIns="46031" rtlCol="0" anchor="b"/>
          <a:lstStyle>
            <a:lvl1pPr algn="r">
              <a:defRPr sz="1200"/>
            </a:lvl1pPr>
          </a:lstStyle>
          <a:p>
            <a:fld id="{D6C252C2-4102-4BD9-895B-5EEEC9FB2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155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2062" tIns="46031" rIns="92062" bIns="4603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2062" tIns="46031" rIns="92062" bIns="46031" rtlCol="0"/>
          <a:lstStyle>
            <a:lvl1pPr algn="r">
              <a:defRPr sz="1200"/>
            </a:lvl1pPr>
          </a:lstStyle>
          <a:p>
            <a:fld id="{CC85440A-1C35-4D72-B5A9-8726BA6E3757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62" tIns="46031" rIns="92062" bIns="4603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3"/>
            <a:ext cx="5486400" cy="4466987"/>
          </a:xfrm>
          <a:prstGeom prst="rect">
            <a:avLst/>
          </a:prstGeom>
        </p:spPr>
        <p:txBody>
          <a:bodyPr vert="horz" lIns="92062" tIns="46031" rIns="92062" bIns="4603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2062" tIns="46031" rIns="92062" bIns="4603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3"/>
            <a:ext cx="2971800" cy="496332"/>
          </a:xfrm>
          <a:prstGeom prst="rect">
            <a:avLst/>
          </a:prstGeom>
        </p:spPr>
        <p:txBody>
          <a:bodyPr vert="horz" lIns="92062" tIns="46031" rIns="92062" bIns="46031" rtlCol="0" anchor="b"/>
          <a:lstStyle>
            <a:lvl1pPr algn="r">
              <a:defRPr sz="1200"/>
            </a:lvl1pPr>
          </a:lstStyle>
          <a:p>
            <a:fld id="{039B8DE3-045C-4DD5-AB26-53FD43AF32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1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7" y="5052548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7" y="3132293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9" y="376517"/>
            <a:ext cx="2057400" cy="5238340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9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24358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9"/>
            <a:ext cx="5966667" cy="2423347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0" y="4607512"/>
            <a:ext cx="5970495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1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3" y="731521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00" y="220980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0" y="731522"/>
            <a:ext cx="4017085" cy="4894732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4"/>
            <a:ext cx="3388660" cy="2139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3"/>
            <a:ext cx="4114800" cy="312780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9" y="1010488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70" y="4464421"/>
            <a:ext cx="6383539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5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AE4149-4735-48FB-B524-BC2791F2CAAB}" type="datetimeFigureOut">
              <a:rPr lang="ru-RU" smtClean="0"/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4" y="617220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811" y="-2009"/>
            <a:ext cx="9144000" cy="9080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5966666" cy="764704"/>
          </a:xfrm>
        </p:spPr>
        <p:txBody>
          <a:bodyPr/>
          <a:lstStyle/>
          <a:p>
            <a:pPr algn="ctr"/>
            <a:r>
              <a:rPr lang="ru-RU" sz="1800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Федерального казначейства по </a:t>
            </a:r>
            <a:r>
              <a:rPr lang="ru-RU" sz="1800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Хакасия</a:t>
            </a:r>
            <a:endParaRPr 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844824"/>
            <a:ext cx="8496944" cy="47525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бухгалтерской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1-е полугодие 2017 года для федеральных бюджетных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автономных учреждений входят следующие формы: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0503725 «Справка по консолидированным расчетам учреждения»;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0503737 «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учреждением плана его финансово-хозяйственной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деятельности»;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0503738 «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обязательствах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учреждения»;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0503760 «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 к Балансу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учреждения»;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0503769 «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учреждения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0503779 «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остатках денежных средств учреждения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0503295 «Сведения об исполнении судебных решений по денежным обязательствам учреждения»;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0503793 «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Расшифровка дебиторской задолженности по предоставленным субсидиям (грантам)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-0503723 «Отчет о движении денежных средств учреждения».</a:t>
            </a:r>
            <a:endParaRPr lang="ru-RU" sz="18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71682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"/>
            <a:ext cx="9144000" cy="908051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8496944" cy="5400600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0503769 «Сведения о дебиторской и кредиторской задолженности учреждения».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формы 0503769 формируются бюджетными и автономными учреждениями и представляются в составе квартальной и годовой бухгалтерской отчетности. Они содержат обобщенные за отчетный период данные о состоянии расчетов по дебиторской и кредиторской задолженности учреждения в разрезе видов расчетов. Сведения формы формируются отдельно по кодам видов финансового обеспечения: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2 –собственные доходы учреждения;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4 – субсидия на выполнение государственного задания;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5 – субсидия на иные цели;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6 – субсидия на цели, осуществляющие капитальные вложение;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вида 7 – средства по обязательному медицинскому страхованию.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поле «Вид деятельности» «Вид финансового обеспечения» указывается наименование вида, по которому составляются сведения:</a:t>
            </a:r>
          </a:p>
          <a:p>
            <a:pPr marL="285750" indent="-285750" algn="just"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идом задолженности дебиторская кредиторская.</a:t>
            </a:r>
          </a:p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Обратить внимание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>
              <a:buClr>
                <a:srgbClr val="F14124">
                  <a:lumMod val="75000"/>
                </a:srgbClr>
              </a:buClr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све</a:t>
            </a:r>
            <a:r>
              <a:rPr lang="ru-RU" sz="1400" b="1" dirty="0">
                <a:solidFill>
                  <a:srgbClr val="21274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дениях </a:t>
            </a:r>
            <a:r>
              <a:rPr lang="ru-RU" sz="1400" b="1" dirty="0" smtClean="0">
                <a:solidFill>
                  <a:srgbClr val="21274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кредитовые остатки по счету 206 00, дебетовые остатки по счетам 302 00, 304 02, 304 03 недопустимы</a:t>
            </a:r>
            <a:endParaRPr lang="ru-RU" sz="1400" b="1" dirty="0">
              <a:solidFill>
                <a:srgbClr val="21274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Входящие сальдо на начало периода должно соответствовать данным баланса на конец периода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59632" y="2"/>
            <a:ext cx="5966666" cy="69269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1800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Федерального казначейства по </a:t>
            </a:r>
            <a:r>
              <a:rPr lang="ru-RU" sz="1800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Хакасия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0564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68235" y="594000"/>
            <a:ext cx="439824" cy="229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4" dirty="0">
                <a:latin typeface="Arial"/>
                <a:cs typeface="Arial"/>
              </a:rPr>
              <a:t>Форма 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о </a:t>
            </a:r>
            <a:r>
              <a:rPr sz="400" dirty="0">
                <a:latin typeface="Arial"/>
                <a:cs typeface="Arial"/>
              </a:rPr>
              <a:t>О</a:t>
            </a:r>
            <a:r>
              <a:rPr sz="400" spc="4" dirty="0">
                <a:latin typeface="Arial"/>
                <a:cs typeface="Arial"/>
              </a:rPr>
              <a:t>К</a:t>
            </a:r>
            <a:r>
              <a:rPr sz="400" dirty="0">
                <a:latin typeface="Arial"/>
                <a:cs typeface="Arial"/>
              </a:rPr>
              <a:t>У</a:t>
            </a:r>
            <a:r>
              <a:rPr sz="400" spc="9" dirty="0">
                <a:latin typeface="Arial"/>
                <a:cs typeface="Arial"/>
              </a:rPr>
              <a:t>Д</a:t>
            </a:r>
            <a:endParaRPr sz="400">
              <a:latin typeface="Arial"/>
              <a:cs typeface="Arial"/>
            </a:endParaRPr>
          </a:p>
          <a:p>
            <a:pPr marL="196471" marR="4453" indent="111872">
              <a:lnSpc>
                <a:spcPct val="126000"/>
              </a:lnSpc>
              <a:spcBef>
                <a:spcPts val="145"/>
              </a:spcBef>
            </a:pPr>
            <a:r>
              <a:rPr sz="400" spc="4" dirty="0">
                <a:latin typeface="Arial"/>
                <a:cs typeface="Arial"/>
              </a:rPr>
              <a:t>Дата 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о </a:t>
            </a:r>
            <a:r>
              <a:rPr sz="400" dirty="0">
                <a:latin typeface="Arial"/>
                <a:cs typeface="Arial"/>
              </a:rPr>
              <a:t>О</a:t>
            </a:r>
            <a:r>
              <a:rPr sz="400" spc="9" dirty="0">
                <a:latin typeface="Arial"/>
                <a:cs typeface="Arial"/>
              </a:rPr>
              <a:t>КПО</a:t>
            </a:r>
            <a:endParaRPr sz="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96336" y="700412"/>
            <a:ext cx="4532362" cy="135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1504"/>
            <a:r>
              <a:rPr sz="400" spc="4" dirty="0">
                <a:latin typeface="Arial"/>
                <a:cs typeface="Arial"/>
              </a:rPr>
              <a:t>на 1 </a:t>
            </a:r>
            <a:r>
              <a:rPr lang="ru-RU" sz="400" spc="4" dirty="0">
                <a:latin typeface="Arial"/>
                <a:cs typeface="Arial"/>
              </a:rPr>
              <a:t> </a:t>
            </a:r>
            <a:r>
              <a:rPr lang="ru-RU" sz="400" spc="4" dirty="0" smtClean="0">
                <a:latin typeface="Arial"/>
                <a:cs typeface="Arial"/>
              </a:rPr>
              <a:t>                   </a:t>
            </a:r>
            <a:r>
              <a:rPr sz="400" spc="-4" dirty="0" smtClean="0">
                <a:latin typeface="Arial"/>
                <a:cs typeface="Arial"/>
              </a:rPr>
              <a:t> </a:t>
            </a:r>
            <a:r>
              <a:rPr sz="400" spc="4" dirty="0">
                <a:latin typeface="Arial"/>
                <a:cs typeface="Arial"/>
              </a:rPr>
              <a:t>2017 </a:t>
            </a:r>
            <a:r>
              <a:rPr sz="400" dirty="0">
                <a:latin typeface="Arial"/>
                <a:cs typeface="Arial"/>
              </a:rPr>
              <a:t>г.</a:t>
            </a:r>
          </a:p>
          <a:p>
            <a:pPr marL="11132">
              <a:spcBef>
                <a:spcPts val="136"/>
              </a:spcBef>
            </a:pPr>
            <a:endParaRPr sz="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7995" y="787475"/>
            <a:ext cx="1249427" cy="5932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dirty="0">
                <a:latin typeface="Arial"/>
                <a:cs typeface="Arial"/>
              </a:rPr>
              <a:t>Уч</a:t>
            </a:r>
            <a:r>
              <a:rPr sz="400" spc="4" dirty="0">
                <a:latin typeface="Arial"/>
                <a:cs typeface="Arial"/>
              </a:rPr>
              <a:t>реждение</a:t>
            </a:r>
            <a:endParaRPr sz="400">
              <a:latin typeface="Arial"/>
              <a:cs typeface="Arial"/>
            </a:endParaRPr>
          </a:p>
          <a:p>
            <a:pPr marL="11132" marR="434686">
              <a:lnSpc>
                <a:spcPct val="118000"/>
              </a:lnSpc>
              <a:spcBef>
                <a:spcPts val="39"/>
              </a:spcBef>
            </a:pPr>
            <a:r>
              <a:rPr sz="400" dirty="0">
                <a:latin typeface="Arial"/>
                <a:cs typeface="Arial"/>
              </a:rPr>
              <a:t>О</a:t>
            </a:r>
            <a:r>
              <a:rPr sz="400" spc="4" dirty="0">
                <a:latin typeface="Arial"/>
                <a:cs typeface="Arial"/>
              </a:rPr>
              <a:t>бо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4" dirty="0">
                <a:latin typeface="Arial"/>
                <a:cs typeface="Arial"/>
              </a:rPr>
              <a:t>о</a:t>
            </a:r>
            <a:r>
              <a:rPr sz="400" spc="9" dirty="0">
                <a:latin typeface="Arial"/>
                <a:cs typeface="Arial"/>
              </a:rPr>
              <a:t>б</a:t>
            </a:r>
            <a:r>
              <a:rPr sz="400" spc="4" dirty="0">
                <a:latin typeface="Arial"/>
                <a:cs typeface="Arial"/>
              </a:rPr>
              <a:t>ленное 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одразделение</a:t>
            </a:r>
            <a:r>
              <a:rPr sz="400" dirty="0">
                <a:latin typeface="Arial"/>
                <a:cs typeface="Arial"/>
              </a:rPr>
              <a:t> Уч</a:t>
            </a:r>
            <a:r>
              <a:rPr sz="400" spc="4" dirty="0">
                <a:latin typeface="Arial"/>
                <a:cs typeface="Arial"/>
              </a:rPr>
              <a:t>редитель</a:t>
            </a:r>
            <a:endParaRPr sz="400">
              <a:latin typeface="Arial"/>
              <a:cs typeface="Arial"/>
            </a:endParaRPr>
          </a:p>
          <a:p>
            <a:pPr marL="11132" marR="293873">
              <a:lnSpc>
                <a:spcPts val="491"/>
              </a:lnSpc>
              <a:spcBef>
                <a:spcPts val="140"/>
              </a:spcBef>
            </a:pPr>
            <a:r>
              <a:rPr sz="400" spc="4" dirty="0">
                <a:latin typeface="Arial"/>
                <a:cs typeface="Arial"/>
              </a:rPr>
              <a:t>Наименование органа, о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-4" dirty="0">
                <a:latin typeface="Arial"/>
                <a:cs typeface="Arial"/>
              </a:rPr>
              <a:t>у</a:t>
            </a:r>
            <a:r>
              <a:rPr sz="400" spc="4" dirty="0">
                <a:latin typeface="Arial"/>
                <a:cs typeface="Arial"/>
              </a:rPr>
              <a:t>ще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4" dirty="0">
                <a:latin typeface="Arial"/>
                <a:cs typeface="Arial"/>
              </a:rPr>
              <a:t>твл</a:t>
            </a:r>
            <a:r>
              <a:rPr sz="400" dirty="0">
                <a:latin typeface="Arial"/>
                <a:cs typeface="Arial"/>
              </a:rPr>
              <a:t>я</a:t>
            </a:r>
            <a:r>
              <a:rPr sz="400" spc="4" dirty="0">
                <a:latin typeface="Arial"/>
                <a:cs typeface="Arial"/>
              </a:rPr>
              <a:t>-</a:t>
            </a:r>
            <a:r>
              <a:rPr sz="400" dirty="0">
                <a:latin typeface="Arial"/>
                <a:cs typeface="Arial"/>
              </a:rPr>
              <a:t> </a:t>
            </a:r>
            <a:r>
              <a:rPr sz="400" spc="4" dirty="0">
                <a:latin typeface="Arial"/>
                <a:cs typeface="Arial"/>
              </a:rPr>
              <a:t>ющего 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олно</a:t>
            </a:r>
            <a:r>
              <a:rPr sz="400" spc="13" dirty="0">
                <a:latin typeface="Arial"/>
                <a:cs typeface="Arial"/>
              </a:rPr>
              <a:t>м</a:t>
            </a:r>
            <a:r>
              <a:rPr sz="400" spc="4" dirty="0">
                <a:latin typeface="Arial"/>
                <a:cs typeface="Arial"/>
              </a:rPr>
              <a:t>о</a:t>
            </a:r>
            <a:r>
              <a:rPr sz="400" dirty="0">
                <a:latin typeface="Arial"/>
                <a:cs typeface="Arial"/>
              </a:rPr>
              <a:t>ч</a:t>
            </a:r>
            <a:r>
              <a:rPr sz="400" spc="4" dirty="0">
                <a:latin typeface="Arial"/>
                <a:cs typeface="Arial"/>
              </a:rPr>
              <a:t>ия</a:t>
            </a:r>
            <a:r>
              <a:rPr sz="400" dirty="0">
                <a:latin typeface="Arial"/>
                <a:cs typeface="Arial"/>
              </a:rPr>
              <a:t> </a:t>
            </a:r>
            <a:r>
              <a:rPr sz="400" spc="-4" dirty="0">
                <a:latin typeface="Arial"/>
                <a:cs typeface="Arial"/>
              </a:rPr>
              <a:t>у</a:t>
            </a:r>
            <a:r>
              <a:rPr sz="400" dirty="0">
                <a:latin typeface="Arial"/>
                <a:cs typeface="Arial"/>
              </a:rPr>
              <a:t>ч</a:t>
            </a:r>
            <a:r>
              <a:rPr sz="400" spc="4" dirty="0">
                <a:latin typeface="Arial"/>
                <a:cs typeface="Arial"/>
              </a:rPr>
              <a:t>редителя</a:t>
            </a:r>
            <a:endParaRPr sz="400">
              <a:latin typeface="Arial"/>
              <a:cs typeface="Arial"/>
            </a:endParaRPr>
          </a:p>
          <a:p>
            <a:pPr marL="11132" marR="4453">
              <a:lnSpc>
                <a:spcPct val="118000"/>
              </a:lnSpc>
              <a:spcBef>
                <a:spcPts val="31"/>
              </a:spcBef>
            </a:pPr>
            <a:r>
              <a:rPr sz="400" spc="4" dirty="0">
                <a:latin typeface="Arial"/>
                <a:cs typeface="Arial"/>
              </a:rPr>
              <a:t>Вид </a:t>
            </a:r>
            <a:r>
              <a:rPr sz="400" dirty="0">
                <a:latin typeface="Arial"/>
                <a:cs typeface="Arial"/>
              </a:rPr>
              <a:t>ф</a:t>
            </a:r>
            <a:r>
              <a:rPr sz="400" spc="4" dirty="0">
                <a:latin typeface="Arial"/>
                <a:cs typeface="Arial"/>
              </a:rPr>
              <a:t>инан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4" dirty="0">
                <a:latin typeface="Arial"/>
                <a:cs typeface="Arial"/>
              </a:rPr>
              <a:t>ового о</a:t>
            </a:r>
            <a:r>
              <a:rPr sz="400" spc="9" dirty="0">
                <a:latin typeface="Arial"/>
                <a:cs typeface="Arial"/>
              </a:rPr>
              <a:t>б</a:t>
            </a:r>
            <a:r>
              <a:rPr sz="400" spc="4" dirty="0">
                <a:latin typeface="Arial"/>
                <a:cs typeface="Arial"/>
              </a:rPr>
              <a:t>е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е</a:t>
            </a:r>
            <a:r>
              <a:rPr sz="400" dirty="0">
                <a:latin typeface="Arial"/>
                <a:cs typeface="Arial"/>
              </a:rPr>
              <a:t>ч</a:t>
            </a:r>
            <a:r>
              <a:rPr sz="400" spc="4" dirty="0">
                <a:latin typeface="Arial"/>
                <a:cs typeface="Arial"/>
              </a:rPr>
              <a:t>ения</a:t>
            </a:r>
            <a:r>
              <a:rPr sz="400" dirty="0">
                <a:latin typeface="Arial"/>
                <a:cs typeface="Arial"/>
              </a:rPr>
              <a:t> (</a:t>
            </a:r>
            <a:r>
              <a:rPr sz="400" spc="4" dirty="0">
                <a:latin typeface="Arial"/>
                <a:cs typeface="Arial"/>
              </a:rPr>
              <a:t>де</a:t>
            </a:r>
            <a:r>
              <a:rPr sz="400" dirty="0">
                <a:latin typeface="Arial"/>
                <a:cs typeface="Arial"/>
              </a:rPr>
              <a:t>я</a:t>
            </a:r>
            <a:r>
              <a:rPr sz="400" spc="4" dirty="0">
                <a:latin typeface="Arial"/>
                <a:cs typeface="Arial"/>
              </a:rPr>
              <a:t>тел</a:t>
            </a:r>
            <a:r>
              <a:rPr sz="400" dirty="0">
                <a:latin typeface="Arial"/>
                <a:cs typeface="Arial"/>
              </a:rPr>
              <a:t>ь</a:t>
            </a:r>
            <a:r>
              <a:rPr sz="400" spc="4" dirty="0">
                <a:latin typeface="Arial"/>
                <a:cs typeface="Arial"/>
              </a:rPr>
              <a:t>но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4" dirty="0">
                <a:latin typeface="Arial"/>
                <a:cs typeface="Arial"/>
              </a:rPr>
              <a:t>ти) Периоди</a:t>
            </a:r>
            <a:r>
              <a:rPr sz="400" spc="-4" dirty="0">
                <a:latin typeface="Arial"/>
                <a:cs typeface="Arial"/>
              </a:rPr>
              <a:t>ч</a:t>
            </a:r>
            <a:r>
              <a:rPr sz="400" spc="4" dirty="0">
                <a:latin typeface="Arial"/>
                <a:cs typeface="Arial"/>
              </a:rPr>
              <a:t>но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4" dirty="0">
                <a:latin typeface="Arial"/>
                <a:cs typeface="Arial"/>
              </a:rPr>
              <a:t>ть</a:t>
            </a:r>
            <a:r>
              <a:rPr sz="400" spc="-4" dirty="0">
                <a:latin typeface="Arial"/>
                <a:cs typeface="Arial"/>
              </a:rPr>
              <a:t> </a:t>
            </a:r>
            <a:r>
              <a:rPr sz="400" dirty="0">
                <a:latin typeface="Arial"/>
                <a:cs typeface="Arial"/>
              </a:rPr>
              <a:t>:</a:t>
            </a:r>
            <a:r>
              <a:rPr sz="400" spc="4" dirty="0">
                <a:latin typeface="Arial"/>
                <a:cs typeface="Arial"/>
              </a:rPr>
              <a:t> Квартал</a:t>
            </a:r>
            <a:r>
              <a:rPr sz="400" dirty="0">
                <a:latin typeface="Arial"/>
                <a:cs typeface="Arial"/>
              </a:rPr>
              <a:t>ь</a:t>
            </a:r>
            <a:r>
              <a:rPr sz="400" spc="4" dirty="0">
                <a:latin typeface="Arial"/>
                <a:cs typeface="Arial"/>
              </a:rPr>
              <a:t>ная</a:t>
            </a:r>
            <a:endParaRPr sz="400">
              <a:latin typeface="Arial"/>
              <a:cs typeface="Arial"/>
            </a:endParaRPr>
          </a:p>
          <a:p>
            <a:pPr marL="11132">
              <a:spcBef>
                <a:spcPts val="302"/>
              </a:spcBef>
            </a:pPr>
            <a:r>
              <a:rPr sz="400" spc="4" dirty="0">
                <a:latin typeface="Arial"/>
                <a:cs typeface="Arial"/>
              </a:rPr>
              <a:t>Единица измерени</a:t>
            </a:r>
            <a:r>
              <a:rPr sz="400" dirty="0">
                <a:latin typeface="Arial"/>
                <a:cs typeface="Arial"/>
              </a:rPr>
              <a:t>я: </a:t>
            </a:r>
            <a:r>
              <a:rPr sz="400" spc="9" dirty="0">
                <a:latin typeface="Arial"/>
                <a:cs typeface="Arial"/>
              </a:rPr>
              <a:t> </a:t>
            </a:r>
            <a:r>
              <a:rPr sz="400" spc="4" dirty="0">
                <a:latin typeface="Arial"/>
                <a:cs typeface="Arial"/>
              </a:rPr>
              <a:t>р</a:t>
            </a:r>
            <a:r>
              <a:rPr sz="400" dirty="0">
                <a:latin typeface="Arial"/>
                <a:cs typeface="Arial"/>
              </a:rPr>
              <a:t>у</a:t>
            </a:r>
            <a:r>
              <a:rPr sz="400" spc="4" dirty="0">
                <a:latin typeface="Arial"/>
                <a:cs typeface="Arial"/>
              </a:rPr>
              <a:t>б</a:t>
            </a:r>
            <a:endParaRPr sz="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68580" y="956075"/>
            <a:ext cx="339371" cy="202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3431"/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о </a:t>
            </a:r>
            <a:r>
              <a:rPr sz="400" dirty="0">
                <a:latin typeface="Arial"/>
                <a:cs typeface="Arial"/>
              </a:rPr>
              <a:t>О</a:t>
            </a:r>
            <a:r>
              <a:rPr sz="400" spc="4" dirty="0">
                <a:latin typeface="Arial"/>
                <a:cs typeface="Arial"/>
              </a:rPr>
              <a:t>К</a:t>
            </a:r>
            <a:r>
              <a:rPr sz="400" dirty="0">
                <a:latin typeface="Arial"/>
                <a:cs typeface="Arial"/>
              </a:rPr>
              <a:t>ТМ</a:t>
            </a:r>
            <a:r>
              <a:rPr sz="400" spc="9" dirty="0">
                <a:latin typeface="Arial"/>
                <a:cs typeface="Arial"/>
              </a:rPr>
              <a:t>О</a:t>
            </a:r>
            <a:endParaRPr sz="400">
              <a:latin typeface="Arial"/>
              <a:cs typeface="Arial"/>
            </a:endParaRPr>
          </a:p>
          <a:p>
            <a:pPr marL="11132" marR="4453" indent="82373">
              <a:lnSpc>
                <a:spcPts val="491"/>
              </a:lnSpc>
              <a:spcBef>
                <a:spcPts val="140"/>
              </a:spcBef>
            </a:pPr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о </a:t>
            </a:r>
            <a:r>
              <a:rPr sz="400" dirty="0">
                <a:latin typeface="Arial"/>
                <a:cs typeface="Arial"/>
              </a:rPr>
              <a:t>О</a:t>
            </a:r>
            <a:r>
              <a:rPr sz="400" spc="9" dirty="0">
                <a:latin typeface="Arial"/>
                <a:cs typeface="Arial"/>
              </a:rPr>
              <a:t>КПО</a:t>
            </a:r>
            <a:r>
              <a:rPr sz="400" dirty="0">
                <a:latin typeface="Arial"/>
                <a:cs typeface="Arial"/>
              </a:rPr>
              <a:t> Г</a:t>
            </a:r>
            <a:r>
              <a:rPr sz="400" spc="4" dirty="0">
                <a:latin typeface="Arial"/>
                <a:cs typeface="Arial"/>
              </a:rPr>
              <a:t>лава 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о </a:t>
            </a:r>
            <a:r>
              <a:rPr sz="400" dirty="0">
                <a:latin typeface="Arial"/>
                <a:cs typeface="Arial"/>
              </a:rPr>
              <a:t>Б</a:t>
            </a:r>
            <a:r>
              <a:rPr sz="400" spc="4" dirty="0">
                <a:latin typeface="Arial"/>
                <a:cs typeface="Arial"/>
              </a:rPr>
              <a:t>К</a:t>
            </a:r>
            <a:endParaRPr sz="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54530" y="1380568"/>
            <a:ext cx="252492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dirty="0">
                <a:latin typeface="Arial"/>
                <a:cs typeface="Arial"/>
              </a:rPr>
              <a:t>п</a:t>
            </a:r>
            <a:r>
              <a:rPr sz="400" spc="4" dirty="0">
                <a:latin typeface="Arial"/>
                <a:cs typeface="Arial"/>
              </a:rPr>
              <a:t>о </a:t>
            </a:r>
            <a:r>
              <a:rPr sz="400" dirty="0">
                <a:latin typeface="Arial"/>
                <a:cs typeface="Arial"/>
              </a:rPr>
              <a:t>О</a:t>
            </a:r>
            <a:r>
              <a:rPr sz="400" spc="4" dirty="0">
                <a:latin typeface="Arial"/>
                <a:cs typeface="Arial"/>
              </a:rPr>
              <a:t>КЕИ</a:t>
            </a:r>
            <a:endParaRPr sz="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96336" y="1189857"/>
            <a:ext cx="636388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9" dirty="0">
                <a:latin typeface="Arial"/>
                <a:cs typeface="Arial"/>
              </a:rPr>
              <a:t>с</a:t>
            </a:r>
            <a:r>
              <a:rPr sz="400" spc="-4" dirty="0">
                <a:latin typeface="Arial"/>
                <a:cs typeface="Arial"/>
              </a:rPr>
              <a:t>у</a:t>
            </a:r>
            <a:r>
              <a:rPr sz="400" spc="4" dirty="0">
                <a:latin typeface="Arial"/>
                <a:cs typeface="Arial"/>
              </a:rPr>
              <a:t>б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4" dirty="0">
                <a:latin typeface="Arial"/>
                <a:cs typeface="Arial"/>
              </a:rPr>
              <a:t>ид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4" dirty="0">
                <a:latin typeface="Arial"/>
                <a:cs typeface="Arial"/>
              </a:rPr>
              <a:t>и</a:t>
            </a:r>
            <a:r>
              <a:rPr sz="400" dirty="0">
                <a:latin typeface="Arial"/>
                <a:cs typeface="Arial"/>
              </a:rPr>
              <a:t> </a:t>
            </a:r>
            <a:r>
              <a:rPr sz="400" spc="4" dirty="0">
                <a:latin typeface="Arial"/>
                <a:cs typeface="Arial"/>
              </a:rPr>
              <a:t>на иные цели</a:t>
            </a:r>
            <a:endParaRPr sz="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02451" y="1448595"/>
            <a:ext cx="90842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600" b="1" dirty="0">
                <a:latin typeface="Arial"/>
                <a:cs typeface="Arial"/>
              </a:rPr>
              <a:t>1.</a:t>
            </a:r>
            <a:r>
              <a:rPr sz="600" b="1" spc="9" dirty="0">
                <a:latin typeface="Arial"/>
                <a:cs typeface="Arial"/>
              </a:rPr>
              <a:t> </a:t>
            </a:r>
            <a:r>
              <a:rPr sz="600" b="1" spc="4" dirty="0">
                <a:latin typeface="Arial"/>
                <a:cs typeface="Arial"/>
              </a:rPr>
              <a:t>До</a:t>
            </a:r>
            <a:r>
              <a:rPr sz="600" b="1" dirty="0">
                <a:latin typeface="Arial"/>
                <a:cs typeface="Arial"/>
              </a:rPr>
              <a:t>х</a:t>
            </a:r>
            <a:r>
              <a:rPr sz="600" b="1" spc="4" dirty="0">
                <a:latin typeface="Arial"/>
                <a:cs typeface="Arial"/>
              </a:rPr>
              <a:t>оды</a:t>
            </a:r>
            <a:r>
              <a:rPr sz="600" b="1" dirty="0">
                <a:latin typeface="Arial"/>
                <a:cs typeface="Arial"/>
              </a:rPr>
              <a:t> </a:t>
            </a:r>
            <a:r>
              <a:rPr sz="600" b="1" spc="-13" dirty="0">
                <a:latin typeface="Arial"/>
                <a:cs typeface="Arial"/>
              </a:rPr>
              <a:t>у</a:t>
            </a:r>
            <a:r>
              <a:rPr sz="600" b="1" spc="4" dirty="0">
                <a:latin typeface="Arial"/>
                <a:cs typeface="Arial"/>
              </a:rPr>
              <a:t>ч</a:t>
            </a:r>
            <a:r>
              <a:rPr sz="600" b="1" spc="9" dirty="0">
                <a:latin typeface="Arial"/>
                <a:cs typeface="Arial"/>
              </a:rPr>
              <a:t>р</a:t>
            </a:r>
            <a:r>
              <a:rPr sz="600" b="1" dirty="0">
                <a:latin typeface="Arial"/>
                <a:cs typeface="Arial"/>
              </a:rPr>
              <a:t>еж</a:t>
            </a:r>
            <a:r>
              <a:rPr sz="600" b="1" spc="4" dirty="0">
                <a:latin typeface="Arial"/>
                <a:cs typeface="Arial"/>
              </a:rPr>
              <a:t>д</a:t>
            </a:r>
            <a:r>
              <a:rPr sz="600" b="1" spc="-4" dirty="0">
                <a:latin typeface="Arial"/>
                <a:cs typeface="Arial"/>
              </a:rPr>
              <a:t>е</a:t>
            </a:r>
            <a:r>
              <a:rPr sz="600" b="1" dirty="0">
                <a:latin typeface="Arial"/>
                <a:cs typeface="Arial"/>
              </a:rPr>
              <a:t>н</a:t>
            </a:r>
            <a:r>
              <a:rPr sz="600" b="1" spc="4" dirty="0">
                <a:latin typeface="Arial"/>
                <a:cs typeface="Arial"/>
              </a:rPr>
              <a:t>ия</a:t>
            </a:r>
            <a:endParaRPr sz="6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394165" y="867183"/>
            <a:ext cx="4787568" cy="0"/>
          </a:xfrm>
          <a:custGeom>
            <a:avLst/>
            <a:gdLst/>
            <a:ahLst/>
            <a:cxnLst/>
            <a:rect l="l" t="t" r="r" b="b"/>
            <a:pathLst>
              <a:path w="5598795">
                <a:moveTo>
                  <a:pt x="0" y="0"/>
                </a:moveTo>
                <a:lnTo>
                  <a:pt x="5598540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394165" y="954247"/>
            <a:ext cx="4787568" cy="0"/>
          </a:xfrm>
          <a:custGeom>
            <a:avLst/>
            <a:gdLst/>
            <a:ahLst/>
            <a:cxnLst/>
            <a:rect l="l" t="t" r="r" b="b"/>
            <a:pathLst>
              <a:path w="5598795">
                <a:moveTo>
                  <a:pt x="0" y="0"/>
                </a:moveTo>
                <a:lnTo>
                  <a:pt x="5598540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94165" y="1035783"/>
            <a:ext cx="4787568" cy="0"/>
          </a:xfrm>
          <a:custGeom>
            <a:avLst/>
            <a:gdLst/>
            <a:ahLst/>
            <a:cxnLst/>
            <a:rect l="l" t="t" r="r" b="b"/>
            <a:pathLst>
              <a:path w="5598795">
                <a:moveTo>
                  <a:pt x="0" y="0"/>
                </a:moveTo>
                <a:lnTo>
                  <a:pt x="5598540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394165" y="1182501"/>
            <a:ext cx="4787568" cy="0"/>
          </a:xfrm>
          <a:custGeom>
            <a:avLst/>
            <a:gdLst/>
            <a:ahLst/>
            <a:cxnLst/>
            <a:rect l="l" t="t" r="r" b="b"/>
            <a:pathLst>
              <a:path w="5598795">
                <a:moveTo>
                  <a:pt x="0" y="0"/>
                </a:moveTo>
                <a:lnTo>
                  <a:pt x="5598540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94165" y="1269565"/>
            <a:ext cx="4787568" cy="0"/>
          </a:xfrm>
          <a:custGeom>
            <a:avLst/>
            <a:gdLst/>
            <a:ahLst/>
            <a:cxnLst/>
            <a:rect l="l" t="t" r="r" b="b"/>
            <a:pathLst>
              <a:path w="5598795">
                <a:moveTo>
                  <a:pt x="0" y="0"/>
                </a:moveTo>
                <a:lnTo>
                  <a:pt x="5598540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034051" y="370432"/>
            <a:ext cx="3416511" cy="28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113" algn="ctr"/>
            <a:r>
              <a:rPr sz="600" b="1" spc="4" dirty="0">
                <a:latin typeface="Arial"/>
                <a:cs typeface="Arial"/>
              </a:rPr>
              <a:t>ОТ</a:t>
            </a:r>
            <a:r>
              <a:rPr sz="600" b="1" dirty="0">
                <a:latin typeface="Arial"/>
                <a:cs typeface="Arial"/>
              </a:rPr>
              <a:t>Ч</a:t>
            </a:r>
            <a:r>
              <a:rPr sz="600" b="1" spc="4" dirty="0">
                <a:latin typeface="Arial"/>
                <a:cs typeface="Arial"/>
              </a:rPr>
              <a:t>ЕТ</a:t>
            </a:r>
            <a:endParaRPr sz="600">
              <a:latin typeface="Arial"/>
              <a:cs typeface="Arial"/>
            </a:endParaRPr>
          </a:p>
          <a:p>
            <a:pPr algn="ctr">
              <a:spcBef>
                <a:spcPts val="136"/>
              </a:spcBef>
            </a:pPr>
            <a:r>
              <a:rPr sz="600" b="1" spc="-4" dirty="0">
                <a:latin typeface="Arial"/>
                <a:cs typeface="Arial"/>
              </a:rPr>
              <a:t>ОБ ИСПОЛНЕНИИ УЧРЕ</a:t>
            </a:r>
            <a:r>
              <a:rPr sz="600" b="1" spc="-31" dirty="0">
                <a:latin typeface="Arial"/>
                <a:cs typeface="Arial"/>
              </a:rPr>
              <a:t>Ж</a:t>
            </a:r>
            <a:r>
              <a:rPr sz="600" b="1" spc="-13" dirty="0">
                <a:latin typeface="Arial"/>
                <a:cs typeface="Arial"/>
              </a:rPr>
              <a:t>Д</a:t>
            </a:r>
            <a:r>
              <a:rPr sz="600" b="1" spc="-4" dirty="0">
                <a:latin typeface="Arial"/>
                <a:cs typeface="Arial"/>
              </a:rPr>
              <a:t>ЕНИЕМ ПЛ</a:t>
            </a:r>
            <a:r>
              <a:rPr sz="600" b="1" spc="-26" dirty="0">
                <a:latin typeface="Arial"/>
                <a:cs typeface="Arial"/>
              </a:rPr>
              <a:t>А</a:t>
            </a:r>
            <a:r>
              <a:rPr sz="600" b="1" spc="-4" dirty="0">
                <a:latin typeface="Arial"/>
                <a:cs typeface="Arial"/>
              </a:rPr>
              <a:t>НА</a:t>
            </a:r>
            <a:r>
              <a:rPr sz="600" b="1" spc="-22" dirty="0">
                <a:latin typeface="Arial"/>
                <a:cs typeface="Arial"/>
              </a:rPr>
              <a:t> </a:t>
            </a:r>
            <a:r>
              <a:rPr sz="600" b="1" spc="-4" dirty="0">
                <a:latin typeface="Arial"/>
                <a:cs typeface="Arial"/>
              </a:rPr>
              <a:t>ЕГО </a:t>
            </a:r>
            <a:r>
              <a:rPr sz="600" b="1" spc="-22" dirty="0">
                <a:latin typeface="Arial"/>
                <a:cs typeface="Arial"/>
              </a:rPr>
              <a:t>Ф</a:t>
            </a:r>
            <a:r>
              <a:rPr sz="600" b="1" spc="-4" dirty="0">
                <a:latin typeface="Arial"/>
                <a:cs typeface="Arial"/>
              </a:rPr>
              <a:t>ИН</a:t>
            </a:r>
            <a:r>
              <a:rPr sz="600" b="1" spc="-26" dirty="0">
                <a:latin typeface="Arial"/>
                <a:cs typeface="Arial"/>
              </a:rPr>
              <a:t>А</a:t>
            </a:r>
            <a:r>
              <a:rPr sz="600" b="1" spc="-4" dirty="0">
                <a:latin typeface="Arial"/>
                <a:cs typeface="Arial"/>
              </a:rPr>
              <a:t>НСОВО-ХОЗЯЙС</a:t>
            </a:r>
            <a:r>
              <a:rPr sz="600" b="1" spc="-18" dirty="0">
                <a:latin typeface="Arial"/>
                <a:cs typeface="Arial"/>
              </a:rPr>
              <a:t>Т</a:t>
            </a:r>
            <a:r>
              <a:rPr sz="600" b="1" spc="-4" dirty="0">
                <a:latin typeface="Arial"/>
                <a:cs typeface="Arial"/>
              </a:rPr>
              <a:t>ВЕННОЙ</a:t>
            </a:r>
            <a:r>
              <a:rPr sz="600" b="1" dirty="0">
                <a:latin typeface="Arial"/>
                <a:cs typeface="Arial"/>
              </a:rPr>
              <a:t> </a:t>
            </a:r>
            <a:r>
              <a:rPr sz="600" b="1" spc="-13" dirty="0">
                <a:latin typeface="Arial"/>
                <a:cs typeface="Arial"/>
              </a:rPr>
              <a:t>Д</a:t>
            </a:r>
            <a:r>
              <a:rPr sz="600" b="1" spc="-4" dirty="0">
                <a:latin typeface="Arial"/>
                <a:cs typeface="Arial"/>
              </a:rPr>
              <a:t>ЕЯ</a:t>
            </a:r>
            <a:r>
              <a:rPr sz="600" b="1" spc="-18" dirty="0">
                <a:latin typeface="Arial"/>
                <a:cs typeface="Arial"/>
              </a:rPr>
              <a:t>Т</a:t>
            </a:r>
            <a:r>
              <a:rPr sz="600" b="1" spc="-4" dirty="0">
                <a:latin typeface="Arial"/>
                <a:cs typeface="Arial"/>
              </a:rPr>
              <a:t>ЕЛЬНОС</a:t>
            </a:r>
            <a:r>
              <a:rPr sz="600" b="1" spc="-18" dirty="0">
                <a:latin typeface="Arial"/>
                <a:cs typeface="Arial"/>
              </a:rPr>
              <a:t>Т</a:t>
            </a:r>
            <a:r>
              <a:rPr sz="600" b="1" spc="-4" dirty="0">
                <a:latin typeface="Arial"/>
                <a:cs typeface="Arial"/>
              </a:rPr>
              <a:t>И</a:t>
            </a:r>
            <a:endParaRPr sz="600">
              <a:latin typeface="Arial"/>
              <a:cs typeface="Arial"/>
            </a:endParaRPr>
          </a:p>
        </p:txBody>
      </p:sp>
      <p:graphicFrame>
        <p:nvGraphicFramePr>
          <p:cNvPr id="14" name="objec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145494"/>
              </p:ext>
            </p:extLst>
          </p:nvPr>
        </p:nvGraphicFramePr>
        <p:xfrm>
          <a:off x="8002085" y="470674"/>
          <a:ext cx="829042" cy="9961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9042"/>
              </a:tblGrid>
              <a:tr h="102955"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ДЫ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1574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0503737</a:t>
                      </a: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0883">
                <a:tc>
                  <a:txBody>
                    <a:bodyPr/>
                    <a:lstStyle/>
                    <a:p>
                      <a:pPr marL="31750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7063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7063"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153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1765"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9098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7064"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1535"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8483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1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776568"/>
              </p:ext>
            </p:extLst>
          </p:nvPr>
        </p:nvGraphicFramePr>
        <p:xfrm>
          <a:off x="288763" y="1580622"/>
          <a:ext cx="8542358" cy="33874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8341"/>
                <a:gridCol w="301687"/>
                <a:gridCol w="340130"/>
                <a:gridCol w="829150"/>
                <a:gridCol w="828823"/>
                <a:gridCol w="829041"/>
                <a:gridCol w="828824"/>
                <a:gridCol w="829149"/>
                <a:gridCol w="828824"/>
                <a:gridCol w="828389"/>
              </a:tblGrid>
              <a:tr h="70480">
                <a:tc rowSpan="2">
                  <a:txBody>
                    <a:bodyPr/>
                    <a:lstStyle/>
                    <a:p>
                      <a:pPr marL="831850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Наи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енование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оказателя</a:t>
                      </a: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7155" marR="79375" indent="-635" algn="ctr">
                        <a:lnSpc>
                          <a:spcPct val="104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Код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тро-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ки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6520" marR="78105" indent="36195">
                        <a:lnSpc>
                          <a:spcPct val="104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Код анали-</a:t>
                      </a:r>
                    </a:p>
                    <a:p>
                      <a:pPr marL="13335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тики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99720" marR="281305" algn="ctr">
                        <a:lnSpc>
                          <a:spcPct val="112999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тверждено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лановых назна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ений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ts val="55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олнено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лановых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назна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ts val="55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ний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70510" marR="257810" algn="ctr">
                        <a:lnSpc>
                          <a:spcPct val="112999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Не 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олнено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лановых назна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ений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02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1155" marR="333375" indent="-635" algn="ctr">
                        <a:lnSpc>
                          <a:spcPct val="124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лицевые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ета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1785" marR="293370" indent="-635" algn="ctr">
                        <a:lnSpc>
                          <a:spcPct val="127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банков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кие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ета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8145" marR="381000" algn="ctr">
                        <a:lnSpc>
                          <a:spcPct val="128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ка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у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5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реждения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marR="264795" indent="-17145">
                        <a:lnSpc>
                          <a:spcPct val="122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нека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овы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 о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ц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ми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итого</a:t>
                      </a: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1171">
                <a:tc>
                  <a:txBody>
                    <a:bodyPr/>
                    <a:lstStyle/>
                    <a:p>
                      <a:pPr marL="16510" algn="ctr">
                        <a:lnSpc>
                          <a:spcPts val="59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2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3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4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6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9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4818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оды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се</a:t>
                      </a:r>
                      <a:r>
                        <a:rPr sz="500" b="1" spc="-1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о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500" b="1" spc="-5" dirty="0">
                          <a:latin typeface="Arial"/>
                          <a:cs typeface="Arial"/>
                        </a:rPr>
                        <a:t>(с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03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04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05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06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09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100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010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9175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4127">
                <a:tc>
                  <a:txBody>
                    <a:bodyPr/>
                    <a:lstStyle/>
                    <a:p>
                      <a:pPr marL="121920" marR="731520">
                        <a:lnSpc>
                          <a:spcPct val="1109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4473">
                <a:tc>
                  <a:txBody>
                    <a:bodyPr/>
                    <a:lstStyle/>
                    <a:p>
                      <a:pPr marL="121920" marR="233679">
                        <a:lnSpc>
                          <a:spcPct val="1109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715">
                <a:tc>
                  <a:txBody>
                    <a:bodyPr/>
                    <a:lstStyle/>
                    <a:p>
                      <a:pPr marL="121920" marR="758825">
                        <a:lnSpc>
                          <a:spcPct val="1109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7775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8599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9655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8350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9175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9406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9175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8484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i="1" spc="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рочи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spc="-1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ды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452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96713" y="372886"/>
            <a:ext cx="538649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4" dirty="0">
                <a:latin typeface="Arial"/>
                <a:cs typeface="Arial"/>
              </a:rPr>
              <a:t>Форма 0503737</a:t>
            </a:r>
            <a:r>
              <a:rPr sz="400" dirty="0">
                <a:latin typeface="Arial"/>
                <a:cs typeface="Arial"/>
              </a:rPr>
              <a:t> </a:t>
            </a:r>
            <a:r>
              <a:rPr sz="400" spc="9" dirty="0">
                <a:latin typeface="Arial"/>
                <a:cs typeface="Arial"/>
              </a:rPr>
              <a:t> с</a:t>
            </a:r>
            <a:r>
              <a:rPr sz="400" spc="4" dirty="0">
                <a:latin typeface="Arial"/>
                <a:cs typeface="Arial"/>
              </a:rPr>
              <a:t>.2</a:t>
            </a:r>
            <a:endParaRPr sz="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85509" y="353849"/>
            <a:ext cx="942636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600" b="1" dirty="0">
                <a:latin typeface="Arial"/>
                <a:cs typeface="Arial"/>
              </a:rPr>
              <a:t>2.</a:t>
            </a:r>
            <a:r>
              <a:rPr sz="600" b="1" spc="9" dirty="0">
                <a:latin typeface="Arial"/>
                <a:cs typeface="Arial"/>
              </a:rPr>
              <a:t> </a:t>
            </a:r>
            <a:r>
              <a:rPr sz="600" b="1" spc="4" dirty="0">
                <a:latin typeface="Arial"/>
                <a:cs typeface="Arial"/>
              </a:rPr>
              <a:t>Р</a:t>
            </a:r>
            <a:r>
              <a:rPr sz="600" b="1" dirty="0">
                <a:latin typeface="Arial"/>
                <a:cs typeface="Arial"/>
              </a:rPr>
              <a:t>асх</a:t>
            </a:r>
            <a:r>
              <a:rPr sz="600" b="1" spc="4" dirty="0">
                <a:latin typeface="Arial"/>
                <a:cs typeface="Arial"/>
              </a:rPr>
              <a:t>оды</a:t>
            </a:r>
            <a:r>
              <a:rPr sz="600" b="1" dirty="0">
                <a:latin typeface="Arial"/>
                <a:cs typeface="Arial"/>
              </a:rPr>
              <a:t> </a:t>
            </a:r>
            <a:r>
              <a:rPr sz="600" b="1" spc="-13" dirty="0">
                <a:latin typeface="Arial"/>
                <a:cs typeface="Arial"/>
              </a:rPr>
              <a:t>у</a:t>
            </a:r>
            <a:r>
              <a:rPr sz="600" b="1" spc="4" dirty="0">
                <a:latin typeface="Arial"/>
                <a:cs typeface="Arial"/>
              </a:rPr>
              <a:t>ч</a:t>
            </a:r>
            <a:r>
              <a:rPr sz="600" b="1" spc="9" dirty="0">
                <a:latin typeface="Arial"/>
                <a:cs typeface="Arial"/>
              </a:rPr>
              <a:t>р</a:t>
            </a:r>
            <a:r>
              <a:rPr sz="600" b="1" dirty="0">
                <a:latin typeface="Arial"/>
                <a:cs typeface="Arial"/>
              </a:rPr>
              <a:t>еж</a:t>
            </a:r>
            <a:r>
              <a:rPr sz="600" b="1" spc="4" dirty="0">
                <a:latin typeface="Arial"/>
                <a:cs typeface="Arial"/>
              </a:rPr>
              <a:t>д</a:t>
            </a:r>
            <a:r>
              <a:rPr sz="600" b="1" spc="-4" dirty="0">
                <a:latin typeface="Arial"/>
                <a:cs typeface="Arial"/>
              </a:rPr>
              <a:t>е</a:t>
            </a:r>
            <a:r>
              <a:rPr sz="600" b="1" dirty="0">
                <a:latin typeface="Arial"/>
                <a:cs typeface="Arial"/>
              </a:rPr>
              <a:t>н</a:t>
            </a:r>
            <a:r>
              <a:rPr sz="600" b="1" spc="4" dirty="0">
                <a:latin typeface="Arial"/>
                <a:cs typeface="Arial"/>
              </a:rPr>
              <a:t>ия</a:t>
            </a:r>
            <a:endParaRPr sz="600">
              <a:latin typeface="Arial"/>
              <a:cs typeface="Aria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175078"/>
              </p:ext>
            </p:extLst>
          </p:nvPr>
        </p:nvGraphicFramePr>
        <p:xfrm>
          <a:off x="288763" y="557738"/>
          <a:ext cx="8542358" cy="37639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8341"/>
                <a:gridCol w="301687"/>
                <a:gridCol w="340130"/>
                <a:gridCol w="829150"/>
                <a:gridCol w="828823"/>
                <a:gridCol w="829041"/>
                <a:gridCol w="828824"/>
                <a:gridCol w="829149"/>
                <a:gridCol w="828824"/>
                <a:gridCol w="828389"/>
              </a:tblGrid>
              <a:tr h="98119">
                <a:tc rowSpan="2">
                  <a:txBody>
                    <a:bodyPr/>
                    <a:lstStyle/>
                    <a:p>
                      <a:pPr marL="831850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Наи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енование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оказателя</a:t>
                      </a: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7155" marR="79375" indent="-635" algn="ctr">
                        <a:lnSpc>
                          <a:spcPct val="126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Код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тро- ки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6520" marR="78105" indent="-20320" algn="ctr">
                        <a:lnSpc>
                          <a:spcPct val="126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Код анали- тики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99720" marR="281305" algn="ctr">
                        <a:lnSpc>
                          <a:spcPct val="126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тверждено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лановых назна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ений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олнено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лановых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назна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ений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270510" marR="257810" algn="ctr">
                        <a:lnSpc>
                          <a:spcPct val="126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Не 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олнено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лановых назна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ений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119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1155" marR="333375" indent="-635" algn="ctr">
                        <a:lnSpc>
                          <a:spcPct val="126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лицевые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ета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1785" marR="293370" indent="-635" algn="ctr">
                        <a:lnSpc>
                          <a:spcPct val="123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банков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кие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ета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8145" marR="381000" algn="ctr">
                        <a:lnSpc>
                          <a:spcPct val="12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ка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у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5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реждения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marR="264795" indent="-17145">
                        <a:lnSpc>
                          <a:spcPct val="126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нека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овы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 о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ц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ми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итого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0959">
                <a:tc>
                  <a:txBody>
                    <a:bodyPr/>
                    <a:lstStyle/>
                    <a:p>
                      <a:pPr marL="1651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2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3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4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6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9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565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4894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ды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го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200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832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5319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ом </a:t>
                      </a:r>
                      <a:r>
                        <a:rPr sz="500" b="1" spc="-10" dirty="0" err="1">
                          <a:latin typeface="Arial"/>
                          <a:cs typeface="Arial"/>
                        </a:rPr>
                        <a:t>ч</a:t>
                      </a:r>
                      <a:r>
                        <a:rPr sz="500" b="1" dirty="0" err="1">
                          <a:latin typeface="Arial"/>
                          <a:cs typeface="Arial"/>
                        </a:rPr>
                        <a:t>и</a:t>
                      </a:r>
                      <a:r>
                        <a:rPr sz="500" b="1" spc="-5" dirty="0" err="1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dirty="0" err="1">
                          <a:latin typeface="Arial"/>
                          <a:cs typeface="Arial"/>
                        </a:rPr>
                        <a:t>л</a:t>
                      </a:r>
                      <a:r>
                        <a:rPr sz="500" b="1" spc="-5" dirty="0" err="1">
                          <a:latin typeface="Arial"/>
                          <a:cs typeface="Arial"/>
                        </a:rPr>
                        <a:t>е</a:t>
                      </a:r>
                      <a:r>
                        <a:rPr sz="500" b="1" dirty="0" smtClean="0">
                          <a:latin typeface="Arial"/>
                          <a:cs typeface="Arial"/>
                        </a:rPr>
                        <a:t>: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2591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2592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4128">
                <a:tc>
                  <a:txBody>
                    <a:bodyPr/>
                    <a:lstStyle/>
                    <a:p>
                      <a:pPr marL="80010" marR="964565" indent="-64135">
                        <a:lnSpc>
                          <a:spcPct val="1091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8254">
                <a:tc>
                  <a:txBody>
                    <a:bodyPr/>
                    <a:lstStyle/>
                    <a:p>
                      <a:pPr marL="80010" marR="772795" indent="-64135">
                        <a:lnSpc>
                          <a:spcPct val="1091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1537">
                <a:tc>
                  <a:txBody>
                    <a:bodyPr/>
                    <a:lstStyle/>
                    <a:p>
                      <a:pPr marL="16510" marR="26670">
                        <a:lnSpc>
                          <a:spcPct val="1095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4127">
                <a:tc>
                  <a:txBody>
                    <a:bodyPr/>
                    <a:lstStyle/>
                    <a:p>
                      <a:pPr marL="16510" marR="289560">
                        <a:lnSpc>
                          <a:spcPct val="1091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4128">
                <a:tc>
                  <a:txBody>
                    <a:bodyPr/>
                    <a:lstStyle/>
                    <a:p>
                      <a:pPr marL="16510" marR="111125">
                        <a:lnSpc>
                          <a:spcPct val="1091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1191">
                <a:tc>
                  <a:txBody>
                    <a:bodyPr/>
                    <a:lstStyle/>
                    <a:p>
                      <a:pPr marL="16510" marR="15240">
                        <a:lnSpc>
                          <a:spcPct val="1091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4128">
                <a:tc>
                  <a:txBody>
                    <a:bodyPr/>
                    <a:lstStyle/>
                    <a:p>
                      <a:pPr marL="16510" marR="122555">
                        <a:lnSpc>
                          <a:spcPct val="1091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6027">
                <a:tc>
                  <a:txBody>
                    <a:bodyPr/>
                    <a:lstStyle/>
                    <a:p>
                      <a:pPr marL="16510" marR="26670">
                        <a:lnSpc>
                          <a:spcPct val="109100"/>
                        </a:lnSpc>
                      </a:pPr>
                      <a:r>
                        <a:rPr lang="ru-RU" sz="500" b="1" dirty="0" smtClean="0">
                          <a:latin typeface="Arial"/>
                          <a:cs typeface="Arial"/>
                        </a:rPr>
                        <a:t>Результат исполнения (дефицит/профицит)</a:t>
                      </a:r>
                      <a:endParaRPr sz="5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500" dirty="0" smtClean="0">
                          <a:latin typeface="Arial"/>
                          <a:cs typeface="Arial"/>
                        </a:rPr>
                        <a:t>450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500" dirty="0" smtClean="0">
                          <a:latin typeface="Arial"/>
                          <a:cs typeface="Arial"/>
                        </a:rPr>
                        <a:t>х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500" dirty="0" smtClean="0">
                          <a:latin typeface="Arial"/>
                          <a:cs typeface="Arial"/>
                        </a:rPr>
                        <a:t>х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6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7812360" y="116633"/>
            <a:ext cx="1022894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4" dirty="0">
                <a:latin typeface="Arial"/>
                <a:cs typeface="Arial"/>
              </a:rPr>
              <a:t>Форма 0503737 </a:t>
            </a:r>
            <a:r>
              <a:rPr sz="400" spc="9" dirty="0" smtClean="0">
                <a:latin typeface="Arial"/>
                <a:cs typeface="Arial"/>
              </a:rPr>
              <a:t>с</a:t>
            </a:r>
            <a:r>
              <a:rPr sz="400" spc="4" dirty="0" smtClean="0">
                <a:latin typeface="Arial"/>
                <a:cs typeface="Arial"/>
              </a:rPr>
              <a:t>.</a:t>
            </a:r>
            <a:r>
              <a:rPr lang="ru-RU" sz="400" spc="4" dirty="0" smtClean="0">
                <a:latin typeface="Arial"/>
                <a:cs typeface="Arial"/>
              </a:rPr>
              <a:t>3</a:t>
            </a:r>
            <a:endParaRPr sz="4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59831" y="116632"/>
            <a:ext cx="266429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600" b="1" dirty="0">
                <a:latin typeface="Arial"/>
                <a:cs typeface="Arial"/>
              </a:rPr>
              <a:t>3.</a:t>
            </a:r>
            <a:r>
              <a:rPr sz="600" b="1" spc="9" dirty="0">
                <a:latin typeface="Arial"/>
                <a:cs typeface="Arial"/>
              </a:rPr>
              <a:t> И</a:t>
            </a:r>
            <a:r>
              <a:rPr sz="600" b="1" spc="-4" dirty="0">
                <a:latin typeface="Arial"/>
                <a:cs typeface="Arial"/>
              </a:rPr>
              <a:t>с</a:t>
            </a:r>
            <a:r>
              <a:rPr sz="600" b="1" spc="-13" dirty="0">
                <a:latin typeface="Arial"/>
                <a:cs typeface="Arial"/>
              </a:rPr>
              <a:t>т</a:t>
            </a:r>
            <a:r>
              <a:rPr sz="600" b="1" spc="4" dirty="0">
                <a:latin typeface="Arial"/>
                <a:cs typeface="Arial"/>
              </a:rPr>
              <a:t>очники </a:t>
            </a:r>
            <a:r>
              <a:rPr sz="600" b="1" spc="13" dirty="0">
                <a:latin typeface="Arial"/>
                <a:cs typeface="Arial"/>
              </a:rPr>
              <a:t>ф</a:t>
            </a:r>
            <a:r>
              <a:rPr sz="600" b="1" spc="4" dirty="0">
                <a:latin typeface="Arial"/>
                <a:cs typeface="Arial"/>
              </a:rPr>
              <a:t>ин</a:t>
            </a:r>
            <a:r>
              <a:rPr sz="600" b="1" spc="-4" dirty="0">
                <a:latin typeface="Arial"/>
                <a:cs typeface="Arial"/>
              </a:rPr>
              <a:t>а</a:t>
            </a:r>
            <a:r>
              <a:rPr sz="600" b="1" dirty="0">
                <a:latin typeface="Arial"/>
                <a:cs typeface="Arial"/>
              </a:rPr>
              <a:t>нс</a:t>
            </a:r>
            <a:r>
              <a:rPr sz="600" b="1" spc="4" dirty="0">
                <a:latin typeface="Arial"/>
                <a:cs typeface="Arial"/>
              </a:rPr>
              <a:t>иров</a:t>
            </a:r>
            <a:r>
              <a:rPr sz="600" b="1" dirty="0">
                <a:latin typeface="Arial"/>
                <a:cs typeface="Arial"/>
              </a:rPr>
              <a:t>ан</a:t>
            </a:r>
            <a:r>
              <a:rPr sz="600" b="1" spc="4" dirty="0">
                <a:latin typeface="Arial"/>
                <a:cs typeface="Arial"/>
              </a:rPr>
              <a:t>ия д</a:t>
            </a:r>
            <a:r>
              <a:rPr sz="600" b="1" spc="-4" dirty="0">
                <a:latin typeface="Arial"/>
                <a:cs typeface="Arial"/>
              </a:rPr>
              <a:t>е</a:t>
            </a:r>
            <a:r>
              <a:rPr sz="600" b="1" spc="13" dirty="0">
                <a:latin typeface="Arial"/>
                <a:cs typeface="Arial"/>
              </a:rPr>
              <a:t>ф</a:t>
            </a:r>
            <a:r>
              <a:rPr sz="600" b="1" spc="4" dirty="0">
                <a:latin typeface="Arial"/>
                <a:cs typeface="Arial"/>
              </a:rPr>
              <a:t>ици</a:t>
            </a:r>
            <a:r>
              <a:rPr sz="600" b="1" spc="-13" dirty="0">
                <a:latin typeface="Arial"/>
                <a:cs typeface="Arial"/>
              </a:rPr>
              <a:t>т</a:t>
            </a:r>
            <a:r>
              <a:rPr sz="600" b="1" spc="4" dirty="0">
                <a:latin typeface="Arial"/>
                <a:cs typeface="Arial"/>
              </a:rPr>
              <a:t>а</a:t>
            </a:r>
            <a:r>
              <a:rPr sz="600" b="1" dirty="0">
                <a:latin typeface="Arial"/>
                <a:cs typeface="Arial"/>
              </a:rPr>
              <a:t> с</a:t>
            </a:r>
            <a:r>
              <a:rPr sz="600" b="1" spc="4" dirty="0">
                <a:latin typeface="Arial"/>
                <a:cs typeface="Arial"/>
              </a:rPr>
              <a:t>р</a:t>
            </a:r>
            <a:r>
              <a:rPr sz="600" b="1" dirty="0">
                <a:latin typeface="Arial"/>
                <a:cs typeface="Arial"/>
              </a:rPr>
              <a:t>е</a:t>
            </a:r>
            <a:r>
              <a:rPr sz="600" b="1" spc="4" dirty="0">
                <a:latin typeface="Arial"/>
                <a:cs typeface="Arial"/>
              </a:rPr>
              <a:t>д</a:t>
            </a:r>
            <a:r>
              <a:rPr sz="600" b="1" spc="-4" dirty="0">
                <a:latin typeface="Arial"/>
                <a:cs typeface="Arial"/>
              </a:rPr>
              <a:t>с</a:t>
            </a:r>
            <a:r>
              <a:rPr sz="600" b="1" spc="-13" dirty="0">
                <a:latin typeface="Arial"/>
                <a:cs typeface="Arial"/>
              </a:rPr>
              <a:t>т</a:t>
            </a:r>
            <a:r>
              <a:rPr sz="600" b="1" spc="4" dirty="0">
                <a:latin typeface="Arial"/>
                <a:cs typeface="Arial"/>
              </a:rPr>
              <a:t>в </a:t>
            </a:r>
            <a:r>
              <a:rPr sz="600" b="1" spc="-13" dirty="0">
                <a:latin typeface="Arial"/>
                <a:cs typeface="Arial"/>
              </a:rPr>
              <a:t>у</a:t>
            </a:r>
            <a:r>
              <a:rPr sz="600" b="1" spc="4" dirty="0">
                <a:latin typeface="Arial"/>
                <a:cs typeface="Arial"/>
              </a:rPr>
              <a:t>ч</a:t>
            </a:r>
            <a:r>
              <a:rPr sz="600" b="1" spc="9" dirty="0">
                <a:latin typeface="Arial"/>
                <a:cs typeface="Arial"/>
              </a:rPr>
              <a:t>р</a:t>
            </a:r>
            <a:r>
              <a:rPr sz="600" b="1" dirty="0">
                <a:latin typeface="Arial"/>
                <a:cs typeface="Arial"/>
              </a:rPr>
              <a:t>еж</a:t>
            </a:r>
            <a:r>
              <a:rPr sz="600" b="1" spc="4" dirty="0">
                <a:latin typeface="Arial"/>
                <a:cs typeface="Arial"/>
              </a:rPr>
              <a:t>д</a:t>
            </a:r>
            <a:r>
              <a:rPr sz="600" b="1" spc="-4" dirty="0">
                <a:latin typeface="Arial"/>
                <a:cs typeface="Arial"/>
              </a:rPr>
              <a:t>е</a:t>
            </a:r>
            <a:r>
              <a:rPr sz="600" b="1" dirty="0">
                <a:latin typeface="Arial"/>
                <a:cs typeface="Arial"/>
              </a:rPr>
              <a:t>н</a:t>
            </a:r>
            <a:r>
              <a:rPr sz="600" b="1" spc="4" dirty="0">
                <a:latin typeface="Arial"/>
                <a:cs typeface="Arial"/>
              </a:rPr>
              <a:t>ия</a:t>
            </a:r>
            <a:endParaRPr sz="600" dirty="0">
              <a:latin typeface="Arial"/>
              <a:cs typeface="Arial"/>
            </a:endParaRP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516775"/>
              </p:ext>
            </p:extLst>
          </p:nvPr>
        </p:nvGraphicFramePr>
        <p:xfrm>
          <a:off x="179514" y="332656"/>
          <a:ext cx="8652079" cy="2520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25294"/>
                <a:gridCol w="305562"/>
                <a:gridCol w="344499"/>
                <a:gridCol w="839800"/>
                <a:gridCol w="839468"/>
                <a:gridCol w="839690"/>
                <a:gridCol w="839469"/>
                <a:gridCol w="839799"/>
                <a:gridCol w="839469"/>
                <a:gridCol w="839029"/>
              </a:tblGrid>
              <a:tr h="118481"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8151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spc="-5" dirty="0">
                          <a:latin typeface="Arial"/>
                          <a:cs typeface="Arial"/>
                        </a:rPr>
                        <a:t>Ис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ники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фин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иро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ва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ния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фиц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се</a:t>
                      </a:r>
                      <a:r>
                        <a:rPr sz="500" b="1" spc="-1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о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16510" marR="48895">
                        <a:lnSpc>
                          <a:spcPct val="116399"/>
                        </a:lnSpc>
                      </a:pPr>
                      <a:r>
                        <a:rPr sz="500" b="1" spc="-5" dirty="0">
                          <a:latin typeface="Arial"/>
                          <a:cs typeface="Arial"/>
                        </a:rPr>
                        <a:t>(с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52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590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62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70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73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82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830)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;</a:t>
                      </a:r>
                      <a:r>
                        <a:rPr sz="500" b="1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(с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0 </a:t>
                      </a:r>
                      <a:r>
                        <a:rPr sz="500" b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р.</a:t>
                      </a:r>
                      <a:r>
                        <a:rPr sz="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b="1" spc="-5" dirty="0">
                          <a:latin typeface="Arial"/>
                          <a:cs typeface="Arial"/>
                        </a:rPr>
                        <a:t>450</a:t>
                      </a:r>
                      <a:r>
                        <a:rPr sz="500" b="1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500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927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990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63171">
                <a:tc>
                  <a:txBody>
                    <a:bodyPr/>
                    <a:lstStyle/>
                    <a:p>
                      <a:pPr marL="121920" indent="22225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:</a:t>
                      </a:r>
                    </a:p>
                    <a:p>
                      <a:pPr marL="1219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Вн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нние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оч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ки</a:t>
                      </a:r>
                      <a:endParaRPr sz="500" dirty="0">
                        <a:latin typeface="Arial"/>
                        <a:cs typeface="Arial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500" i="1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17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52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62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54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64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endParaRPr sz="500" dirty="0">
                        <a:latin typeface="Arial"/>
                        <a:cs typeface="Arial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500" i="1" spc="-5" dirty="0">
                          <a:latin typeface="Arial"/>
                          <a:cs typeface="Arial"/>
                        </a:rPr>
                        <a:t>71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810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)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520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5447">
                <a:tc>
                  <a:txBody>
                    <a:bodyPr/>
                    <a:lstStyle/>
                    <a:p>
                      <a:pPr marL="272415">
                        <a:lnSpc>
                          <a:spcPct val="10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ни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: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ды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ерео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ц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кт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171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9236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(-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520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9236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+)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620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5273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Ув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лж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сс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м,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ай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(-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540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4898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Ум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нь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ше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лж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по </a:t>
                      </a:r>
                      <a:r>
                        <a:rPr sz="5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сс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м,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ай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+)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640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9045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Ум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нь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ше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лж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ям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(-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9109">
                <a:tc>
                  <a:txBody>
                    <a:bodyPr/>
                    <a:lstStyle/>
                    <a:p>
                      <a:pPr marL="121920" marR="1273175">
                        <a:lnSpc>
                          <a:spcPct val="110900"/>
                        </a:lnSpc>
                      </a:pPr>
                      <a:r>
                        <a:rPr sz="500" i="1" spc="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ж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жных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 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дств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59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592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590</a:t>
                      </a: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5829">
                <a:tc>
                  <a:txBody>
                    <a:bodyPr/>
                    <a:lstStyle/>
                    <a:p>
                      <a:pPr marL="332105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жн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591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5829">
                <a:tc>
                  <a:txBody>
                    <a:bodyPr/>
                    <a:lstStyle/>
                    <a:p>
                      <a:pPr marL="332105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жн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ы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592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610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5829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Вн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шн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оч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ки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620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0746">
                <a:tc>
                  <a:txBody>
                    <a:bodyPr/>
                    <a:lstStyle/>
                    <a:p>
                      <a:pPr marL="311785">
                        <a:lnSpc>
                          <a:spcPct val="10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з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их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:</a:t>
                      </a: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3461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19557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105809"/>
              </p:ext>
            </p:extLst>
          </p:nvPr>
        </p:nvGraphicFramePr>
        <p:xfrm>
          <a:off x="179513" y="2852935"/>
          <a:ext cx="8640959" cy="6382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26638"/>
                <a:gridCol w="305000"/>
                <a:gridCol w="344610"/>
                <a:gridCol w="840071"/>
                <a:gridCol w="839739"/>
                <a:gridCol w="839960"/>
                <a:gridCol w="839740"/>
                <a:gridCol w="840069"/>
                <a:gridCol w="839740"/>
                <a:gridCol w="825392"/>
              </a:tblGrid>
              <a:tr h="0">
                <a:tc rowSpan="2">
                  <a:txBody>
                    <a:bodyPr/>
                    <a:lstStyle/>
                    <a:p>
                      <a:pPr marL="83185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6520" marR="79375" indent="-635" algn="ctr">
                        <a:lnSpc>
                          <a:spcPct val="134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6520" marR="78105" indent="-20320" algn="ctr">
                        <a:lnSpc>
                          <a:spcPct val="134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99720" marR="281305" algn="ctr">
                        <a:lnSpc>
                          <a:spcPct val="134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3411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1155" marR="333375" indent="-635" algn="ctr">
                        <a:lnSpc>
                          <a:spcPct val="134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1785" marR="293370" indent="-635" algn="ctr">
                        <a:lnSpc>
                          <a:spcPct val="129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8145" marR="381000" algn="ctr">
                        <a:lnSpc>
                          <a:spcPct val="124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marR="264795" indent="-17145">
                        <a:lnSpc>
                          <a:spcPct val="134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0510" marR="257810" algn="ctr">
                        <a:lnSpc>
                          <a:spcPct val="134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8328"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4827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Изм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дств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700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673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6730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4827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в,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го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(-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</a:t>
                      </a: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673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817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436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673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lang="ru-RU" sz="500" dirty="0" smtClean="0">
                          <a:latin typeface="Arial"/>
                          <a:cs typeface="Arial"/>
                        </a:rPr>
                        <a:t>х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780625"/>
              </p:ext>
            </p:extLst>
          </p:nvPr>
        </p:nvGraphicFramePr>
        <p:xfrm>
          <a:off x="175566" y="3501008"/>
          <a:ext cx="8655742" cy="1800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2019"/>
                <a:gridCol w="299863"/>
                <a:gridCol w="344645"/>
                <a:gridCol w="840155"/>
                <a:gridCol w="839826"/>
                <a:gridCol w="840044"/>
                <a:gridCol w="839826"/>
                <a:gridCol w="840154"/>
                <a:gridCol w="839826"/>
                <a:gridCol w="839384"/>
              </a:tblGrid>
              <a:tr h="154105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нь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ше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в,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го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+)</a:t>
                      </a: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720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610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9760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157">
                <a:tc>
                  <a:txBody>
                    <a:bodyPr/>
                    <a:lstStyle/>
                    <a:p>
                      <a:pPr marL="121920" marR="277495">
                        <a:lnSpc>
                          <a:spcPct val="110900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Изм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вн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нним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оро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дств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чре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жд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73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732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730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436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6947">
                <a:tc>
                  <a:txBody>
                    <a:bodyPr/>
                    <a:lstStyle/>
                    <a:p>
                      <a:pPr marL="592455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: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22669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жд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(-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731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510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9760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19125">
                        <a:lnSpc>
                          <a:spcPct val="100000"/>
                        </a:lnSpc>
                      </a:pP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x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157"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нь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ше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жд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+)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732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610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436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817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4365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8170">
                        <a:lnSpc>
                          <a:spcPct val="100000"/>
                        </a:lnSpc>
                      </a:pP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1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7974">
                <a:tc>
                  <a:txBody>
                    <a:bodyPr/>
                    <a:lstStyle/>
                    <a:p>
                      <a:pPr marL="226695" marR="42545">
                        <a:lnSpc>
                          <a:spcPct val="109100"/>
                        </a:lnSpc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вн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 </a:t>
                      </a:r>
                      <a:r>
                        <a:rPr sz="5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Кт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030404510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+)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821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1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7974">
                <a:tc>
                  <a:txBody>
                    <a:bodyPr/>
                    <a:lstStyle/>
                    <a:p>
                      <a:pPr marL="226695" marR="30480">
                        <a:lnSpc>
                          <a:spcPct val="109100"/>
                        </a:lnSpc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нь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ше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вн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(Д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030404610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(-)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822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1056">
                <a:tc>
                  <a:txBody>
                    <a:bodyPr/>
                    <a:lstStyle/>
                    <a:p>
                      <a:pPr marL="121920" marR="98425">
                        <a:lnSpc>
                          <a:spcPct val="110900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Изм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че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вн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нним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вл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ече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ия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м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дств </a:t>
                      </a:r>
                      <a:r>
                        <a:rPr sz="500" i="1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83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832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830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1856">
                <a:tc>
                  <a:txBody>
                    <a:bodyPr/>
                    <a:lstStyle/>
                    <a:p>
                      <a:pPr marL="592455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: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332105" marR="308610">
                        <a:lnSpc>
                          <a:spcPct val="109100"/>
                        </a:lnSpc>
                        <a:spcBef>
                          <a:spcPts val="80"/>
                        </a:spcBef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вн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му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ю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Кт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030406000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+)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831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7974">
                <a:tc>
                  <a:txBody>
                    <a:bodyPr/>
                    <a:lstStyle/>
                    <a:p>
                      <a:pPr marL="332105" marR="281305">
                        <a:lnSpc>
                          <a:spcPct val="109100"/>
                        </a:lnSpc>
                      </a:pP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нь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ше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вн</a:t>
                      </a:r>
                      <a:r>
                        <a:rPr sz="500" spc="-2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нн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му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ю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(Д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030406000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(-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)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832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8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8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4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40352" y="188642"/>
            <a:ext cx="1023002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4" dirty="0">
                <a:latin typeface="Arial"/>
                <a:cs typeface="Arial"/>
              </a:rPr>
              <a:t>Форма 0503737</a:t>
            </a:r>
            <a:r>
              <a:rPr sz="400" dirty="0">
                <a:latin typeface="Arial"/>
                <a:cs typeface="Arial"/>
              </a:rPr>
              <a:t> </a:t>
            </a:r>
            <a:r>
              <a:rPr sz="400" spc="9" dirty="0">
                <a:latin typeface="Arial"/>
                <a:cs typeface="Arial"/>
              </a:rPr>
              <a:t> </a:t>
            </a:r>
            <a:r>
              <a:rPr sz="400" spc="9" dirty="0" smtClean="0">
                <a:latin typeface="Arial"/>
                <a:cs typeface="Arial"/>
              </a:rPr>
              <a:t>с</a:t>
            </a:r>
            <a:r>
              <a:rPr sz="400" spc="4" dirty="0" smtClean="0">
                <a:latin typeface="Arial"/>
                <a:cs typeface="Arial"/>
              </a:rPr>
              <a:t>.</a:t>
            </a:r>
            <a:r>
              <a:rPr lang="ru-RU" sz="400" spc="4" dirty="0" smtClean="0">
                <a:latin typeface="Arial"/>
                <a:cs typeface="Arial"/>
              </a:rPr>
              <a:t>4</a:t>
            </a:r>
            <a:endParaRPr sz="4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55776" y="188641"/>
            <a:ext cx="3034140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600" b="1" dirty="0">
                <a:latin typeface="Arial"/>
                <a:cs typeface="Arial"/>
              </a:rPr>
              <a:t>4.</a:t>
            </a:r>
            <a:r>
              <a:rPr sz="600" b="1" spc="9" dirty="0">
                <a:latin typeface="Arial"/>
                <a:cs typeface="Arial"/>
              </a:rPr>
              <a:t> </a:t>
            </a:r>
            <a:r>
              <a:rPr sz="600" b="1" spc="4" dirty="0">
                <a:latin typeface="Arial"/>
                <a:cs typeface="Arial"/>
              </a:rPr>
              <a:t>Св</a:t>
            </a:r>
            <a:r>
              <a:rPr sz="600" b="1" dirty="0">
                <a:latin typeface="Arial"/>
                <a:cs typeface="Arial"/>
              </a:rPr>
              <a:t>е</a:t>
            </a:r>
            <a:r>
              <a:rPr sz="600" b="1" spc="4" dirty="0">
                <a:latin typeface="Arial"/>
                <a:cs typeface="Arial"/>
              </a:rPr>
              <a:t>д</a:t>
            </a:r>
            <a:r>
              <a:rPr sz="600" b="1" spc="-4" dirty="0">
                <a:latin typeface="Arial"/>
                <a:cs typeface="Arial"/>
              </a:rPr>
              <a:t>е</a:t>
            </a:r>
            <a:r>
              <a:rPr sz="600" b="1" dirty="0">
                <a:latin typeface="Arial"/>
                <a:cs typeface="Arial"/>
              </a:rPr>
              <a:t>н</a:t>
            </a:r>
            <a:r>
              <a:rPr sz="600" b="1" spc="4" dirty="0">
                <a:latin typeface="Arial"/>
                <a:cs typeface="Arial"/>
              </a:rPr>
              <a:t>ия о</a:t>
            </a:r>
            <a:r>
              <a:rPr sz="600" b="1" spc="9" dirty="0">
                <a:latin typeface="Arial"/>
                <a:cs typeface="Arial"/>
              </a:rPr>
              <a:t> </a:t>
            </a:r>
            <a:r>
              <a:rPr sz="600" b="1" spc="4" dirty="0">
                <a:latin typeface="Arial"/>
                <a:cs typeface="Arial"/>
              </a:rPr>
              <a:t>возвр</a:t>
            </a:r>
            <a:r>
              <a:rPr sz="600" b="1" dirty="0">
                <a:latin typeface="Arial"/>
                <a:cs typeface="Arial"/>
              </a:rPr>
              <a:t>а</a:t>
            </a:r>
            <a:r>
              <a:rPr sz="600" b="1" spc="-13" dirty="0">
                <a:latin typeface="Arial"/>
                <a:cs typeface="Arial"/>
              </a:rPr>
              <a:t>т</a:t>
            </a:r>
            <a:r>
              <a:rPr sz="600" b="1" dirty="0">
                <a:latin typeface="Arial"/>
                <a:cs typeface="Arial"/>
              </a:rPr>
              <a:t>а</a:t>
            </a:r>
            <a:r>
              <a:rPr sz="600" b="1" spc="4" dirty="0">
                <a:latin typeface="Arial"/>
                <a:cs typeface="Arial"/>
              </a:rPr>
              <a:t>х</a:t>
            </a:r>
            <a:r>
              <a:rPr sz="600" b="1" dirty="0">
                <a:latin typeface="Arial"/>
                <a:cs typeface="Arial"/>
              </a:rPr>
              <a:t> </a:t>
            </a:r>
            <a:r>
              <a:rPr sz="600" b="1" spc="4" dirty="0">
                <a:latin typeface="Arial"/>
                <a:cs typeface="Arial"/>
              </a:rPr>
              <a:t>о</a:t>
            </a:r>
            <a:r>
              <a:rPr sz="600" b="1" dirty="0">
                <a:latin typeface="Arial"/>
                <a:cs typeface="Arial"/>
              </a:rPr>
              <a:t>с</a:t>
            </a:r>
            <a:r>
              <a:rPr sz="600" b="1" spc="-13" dirty="0">
                <a:latin typeface="Arial"/>
                <a:cs typeface="Arial"/>
              </a:rPr>
              <a:t>т</a:t>
            </a:r>
            <a:r>
              <a:rPr sz="600" b="1" dirty="0">
                <a:latin typeface="Arial"/>
                <a:cs typeface="Arial"/>
              </a:rPr>
              <a:t>а</a:t>
            </a:r>
            <a:r>
              <a:rPr sz="600" b="1" spc="-13" dirty="0">
                <a:latin typeface="Arial"/>
                <a:cs typeface="Arial"/>
              </a:rPr>
              <a:t>т</a:t>
            </a:r>
            <a:r>
              <a:rPr sz="600" b="1" spc="4" dirty="0">
                <a:latin typeface="Arial"/>
                <a:cs typeface="Arial"/>
              </a:rPr>
              <a:t>ков </a:t>
            </a:r>
            <a:r>
              <a:rPr sz="600" b="1" dirty="0">
                <a:latin typeface="Arial"/>
                <a:cs typeface="Arial"/>
              </a:rPr>
              <a:t>с</a:t>
            </a:r>
            <a:r>
              <a:rPr sz="600" b="1" spc="-13" dirty="0">
                <a:latin typeface="Arial"/>
                <a:cs typeface="Arial"/>
              </a:rPr>
              <a:t>у</a:t>
            </a:r>
            <a:r>
              <a:rPr sz="600" b="1" spc="4" dirty="0">
                <a:latin typeface="Arial"/>
                <a:cs typeface="Arial"/>
              </a:rPr>
              <a:t>б</a:t>
            </a:r>
            <a:r>
              <a:rPr sz="600" b="1" dirty="0">
                <a:latin typeface="Arial"/>
                <a:cs typeface="Arial"/>
              </a:rPr>
              <a:t>с</a:t>
            </a:r>
            <a:r>
              <a:rPr sz="600" b="1" spc="4" dirty="0">
                <a:latin typeface="Arial"/>
                <a:cs typeface="Arial"/>
              </a:rPr>
              <a:t>идий и р</a:t>
            </a:r>
            <a:r>
              <a:rPr sz="600" b="1" dirty="0">
                <a:latin typeface="Arial"/>
                <a:cs typeface="Arial"/>
              </a:rPr>
              <a:t>асх</a:t>
            </a:r>
            <a:r>
              <a:rPr sz="600" b="1" spc="4" dirty="0">
                <a:latin typeface="Arial"/>
                <a:cs typeface="Arial"/>
              </a:rPr>
              <a:t>одов</a:t>
            </a:r>
            <a:r>
              <a:rPr sz="600" b="1" dirty="0">
                <a:latin typeface="Arial"/>
                <a:cs typeface="Arial"/>
              </a:rPr>
              <a:t> </a:t>
            </a:r>
            <a:r>
              <a:rPr sz="600" b="1" spc="13" dirty="0">
                <a:latin typeface="Arial"/>
                <a:cs typeface="Arial"/>
              </a:rPr>
              <a:t> </a:t>
            </a:r>
            <a:r>
              <a:rPr sz="600" b="1" dirty="0">
                <a:latin typeface="Arial"/>
                <a:cs typeface="Arial"/>
              </a:rPr>
              <a:t>п</a:t>
            </a:r>
            <a:r>
              <a:rPr sz="600" b="1" spc="4" dirty="0">
                <a:latin typeface="Arial"/>
                <a:cs typeface="Arial"/>
              </a:rPr>
              <a:t>ро</a:t>
            </a:r>
            <a:r>
              <a:rPr sz="600" b="1" spc="-4" dirty="0">
                <a:latin typeface="Arial"/>
                <a:cs typeface="Arial"/>
              </a:rPr>
              <a:t>ш</a:t>
            </a:r>
            <a:r>
              <a:rPr sz="600" b="1" spc="4" dirty="0">
                <a:latin typeface="Arial"/>
                <a:cs typeface="Arial"/>
              </a:rPr>
              <a:t>лых</a:t>
            </a:r>
            <a:r>
              <a:rPr sz="600" b="1" dirty="0">
                <a:latin typeface="Arial"/>
                <a:cs typeface="Arial"/>
              </a:rPr>
              <a:t> </a:t>
            </a:r>
            <a:r>
              <a:rPr sz="600" b="1" spc="4" dirty="0">
                <a:latin typeface="Arial"/>
                <a:cs typeface="Arial"/>
              </a:rPr>
              <a:t>л</a:t>
            </a:r>
            <a:r>
              <a:rPr sz="600" b="1" spc="-4" dirty="0">
                <a:latin typeface="Arial"/>
                <a:cs typeface="Arial"/>
              </a:rPr>
              <a:t>е</a:t>
            </a:r>
            <a:r>
              <a:rPr sz="600" b="1" spc="4" dirty="0">
                <a:latin typeface="Arial"/>
                <a:cs typeface="Arial"/>
              </a:rPr>
              <a:t>т</a:t>
            </a:r>
            <a:endParaRPr sz="6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606141"/>
              </p:ext>
            </p:extLst>
          </p:nvPr>
        </p:nvGraphicFramePr>
        <p:xfrm>
          <a:off x="467545" y="692667"/>
          <a:ext cx="7704855" cy="10075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01672"/>
                <a:gridCol w="315762"/>
                <a:gridCol w="356769"/>
                <a:gridCol w="869711"/>
                <a:gridCol w="869368"/>
                <a:gridCol w="869597"/>
                <a:gridCol w="869369"/>
                <a:gridCol w="1352607"/>
              </a:tblGrid>
              <a:tr h="76171">
                <a:tc rowSpan="2">
                  <a:txBody>
                    <a:bodyPr/>
                    <a:lstStyle/>
                    <a:p>
                      <a:pPr marL="831850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Наи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енование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оказателя</a:t>
                      </a:r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Код</a:t>
                      </a:r>
                    </a:p>
                    <a:p>
                      <a:pPr marL="96520" marR="79375" algn="ctr">
                        <a:lnSpc>
                          <a:spcPct val="102000"/>
                        </a:lnSpc>
                        <a:spcBef>
                          <a:spcPts val="140"/>
                        </a:spcBef>
                      </a:pP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тро- ки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6520" indent="36195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Код</a:t>
                      </a:r>
                    </a:p>
                    <a:p>
                      <a:pPr marL="133350" marR="78105" indent="-36830">
                        <a:lnSpc>
                          <a:spcPct val="102000"/>
                        </a:lnSpc>
                        <a:spcBef>
                          <a:spcPts val="140"/>
                        </a:spcBef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анали- тики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Произ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ведено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возвратов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8890">
                      <a:solidFill>
                        <a:srgbClr val="000000"/>
                      </a:solidFill>
                      <a:prstDash val="solid"/>
                    </a:lnT>
                    <a:lnB w="888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3132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1155" marR="333375" indent="-635" algn="ctr">
                        <a:lnSpc>
                          <a:spcPct val="118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лицевые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ета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1150" marR="293370" indent="-635" algn="ctr">
                        <a:lnSpc>
                          <a:spcPct val="117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банков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кие 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ета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8780" marR="381000" algn="ctr">
                        <a:lnSpc>
                          <a:spcPct val="120000"/>
                        </a:lnSpc>
                      </a:pP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ерез ка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у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5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реждения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marR="264795" indent="-17145">
                        <a:lnSpc>
                          <a:spcPct val="113999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нека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овы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 о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ера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ц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ми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8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итого</a:t>
                      </a: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T w="8889">
                      <a:solidFill>
                        <a:srgbClr val="000000"/>
                      </a:solidFill>
                      <a:prstDash val="solid"/>
                    </a:lnT>
                    <a:lnB w="19558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object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279340"/>
              </p:ext>
            </p:extLst>
          </p:nvPr>
        </p:nvGraphicFramePr>
        <p:xfrm>
          <a:off x="467543" y="1844824"/>
          <a:ext cx="7704857" cy="1800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7931"/>
                <a:gridCol w="289464"/>
                <a:gridCol w="339759"/>
                <a:gridCol w="828241"/>
                <a:gridCol w="827914"/>
                <a:gridCol w="828132"/>
                <a:gridCol w="827914"/>
                <a:gridCol w="1655502"/>
              </a:tblGrid>
              <a:tr h="426229">
                <a:tc>
                  <a:txBody>
                    <a:bodyPr/>
                    <a:lstStyle/>
                    <a:p>
                      <a:pPr marL="121920" marR="407670">
                        <a:lnSpc>
                          <a:spcPct val="110900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зв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щ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но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су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й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шлых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т,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ег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о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180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)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910</a:t>
                      </a: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2301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из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них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кодам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анал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тики:</a:t>
                      </a:r>
                    </a:p>
                    <a:p>
                      <a:pPr marL="120014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оды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от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оказания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латных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работ)</a:t>
                      </a: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500" dirty="0" smtClean="0">
                          <a:latin typeface="Arial"/>
                          <a:cs typeface="Arial"/>
                        </a:rPr>
                        <a:t>      911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130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1151"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Про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ие до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оды</a:t>
                      </a: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180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1155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зв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щ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но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1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шлых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т,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ег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о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950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9364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из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них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кодам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анал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тики:</a:t>
                      </a: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500" dirty="0" smtClean="0">
                          <a:latin typeface="Arial"/>
                          <a:cs typeface="Arial"/>
                        </a:rPr>
                        <a:t>      951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14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66652" y="1176038"/>
            <a:ext cx="712406" cy="135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9" dirty="0">
                <a:latin typeface="Arial"/>
                <a:cs typeface="Arial"/>
              </a:rPr>
              <a:t>Р</a:t>
            </a:r>
            <a:r>
              <a:rPr sz="400" spc="-4" dirty="0">
                <a:latin typeface="Arial"/>
                <a:cs typeface="Arial"/>
              </a:rPr>
              <a:t>у</a:t>
            </a:r>
            <a:r>
              <a:rPr sz="400" spc="4" dirty="0">
                <a:latin typeface="Arial"/>
                <a:cs typeface="Arial"/>
              </a:rPr>
              <a:t>ководитель</a:t>
            </a:r>
            <a:r>
              <a:rPr sz="400" spc="-4" dirty="0">
                <a:latin typeface="Arial"/>
                <a:cs typeface="Arial"/>
              </a:rPr>
              <a:t> </a:t>
            </a:r>
            <a:r>
              <a:rPr sz="400" spc="4" dirty="0">
                <a:latin typeface="Arial"/>
                <a:cs typeface="Arial"/>
              </a:rPr>
              <a:t>финан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4" dirty="0">
                <a:latin typeface="Arial"/>
                <a:cs typeface="Arial"/>
              </a:rPr>
              <a:t>ово-</a:t>
            </a:r>
            <a:endParaRPr sz="400">
              <a:latin typeface="Arial"/>
              <a:cs typeface="Arial"/>
            </a:endParaRPr>
          </a:p>
          <a:p>
            <a:pPr marL="11132">
              <a:spcBef>
                <a:spcPts val="105"/>
              </a:spcBef>
            </a:pPr>
            <a:r>
              <a:rPr sz="400" spc="4" dirty="0">
                <a:latin typeface="Arial"/>
                <a:cs typeface="Arial"/>
              </a:rPr>
              <a:t>э</a:t>
            </a:r>
            <a:r>
              <a:rPr sz="400" spc="13" dirty="0">
                <a:latin typeface="Arial"/>
                <a:cs typeface="Arial"/>
              </a:rPr>
              <a:t>к</a:t>
            </a:r>
            <a:r>
              <a:rPr sz="400" spc="9" dirty="0">
                <a:latin typeface="Arial"/>
                <a:cs typeface="Arial"/>
              </a:rPr>
              <a:t>о</a:t>
            </a:r>
            <a:r>
              <a:rPr sz="400" dirty="0">
                <a:latin typeface="Arial"/>
                <a:cs typeface="Arial"/>
              </a:rPr>
              <a:t>н</a:t>
            </a:r>
            <a:r>
              <a:rPr sz="400" spc="9" dirty="0">
                <a:latin typeface="Arial"/>
                <a:cs typeface="Arial"/>
              </a:rPr>
              <a:t>о</a:t>
            </a:r>
            <a:r>
              <a:rPr sz="400" spc="18" dirty="0">
                <a:latin typeface="Arial"/>
                <a:cs typeface="Arial"/>
              </a:rPr>
              <a:t>м</a:t>
            </a:r>
            <a:r>
              <a:rPr sz="400" spc="-4" dirty="0">
                <a:latin typeface="Arial"/>
                <a:cs typeface="Arial"/>
              </a:rPr>
              <a:t>и</a:t>
            </a:r>
            <a:r>
              <a:rPr sz="400" spc="9" dirty="0">
                <a:latin typeface="Arial"/>
                <a:cs typeface="Arial"/>
              </a:rPr>
              <a:t>чес</a:t>
            </a:r>
            <a:r>
              <a:rPr sz="400" spc="13" dirty="0">
                <a:latin typeface="Arial"/>
                <a:cs typeface="Arial"/>
              </a:rPr>
              <a:t>к</a:t>
            </a:r>
            <a:r>
              <a:rPr sz="400" spc="9" dirty="0">
                <a:latin typeface="Arial"/>
                <a:cs typeface="Arial"/>
              </a:rPr>
              <a:t>о</a:t>
            </a:r>
            <a:r>
              <a:rPr sz="400" spc="13" dirty="0">
                <a:latin typeface="Arial"/>
                <a:cs typeface="Arial"/>
              </a:rPr>
              <a:t>й</a:t>
            </a:r>
            <a:r>
              <a:rPr sz="400" spc="-9" dirty="0">
                <a:latin typeface="Arial"/>
                <a:cs typeface="Arial"/>
              </a:rPr>
              <a:t> </a:t>
            </a:r>
            <a:r>
              <a:rPr sz="400" spc="4" dirty="0">
                <a:latin typeface="Arial"/>
                <a:cs typeface="Arial"/>
              </a:rPr>
              <a:t>с</a:t>
            </a:r>
            <a:r>
              <a:rPr sz="400" spc="-4" dirty="0">
                <a:latin typeface="Arial"/>
                <a:cs typeface="Arial"/>
              </a:rPr>
              <a:t>лу</a:t>
            </a:r>
            <a:r>
              <a:rPr sz="400" spc="13" dirty="0">
                <a:latin typeface="Arial"/>
                <a:cs typeface="Arial"/>
              </a:rPr>
              <a:t>жбы</a:t>
            </a:r>
            <a:endParaRPr sz="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7051" y="1254881"/>
            <a:ext cx="245433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4" dirty="0">
                <a:latin typeface="Arial"/>
                <a:cs typeface="Arial"/>
              </a:rPr>
              <a:t>(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-4" dirty="0">
                <a:latin typeface="Arial"/>
                <a:cs typeface="Arial"/>
              </a:rPr>
              <a:t>од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spc="-4" dirty="0">
                <a:latin typeface="Arial"/>
                <a:cs typeface="Arial"/>
              </a:rPr>
              <a:t>и</a:t>
            </a:r>
            <a:r>
              <a:rPr sz="400" dirty="0">
                <a:latin typeface="Arial"/>
                <a:cs typeface="Arial"/>
              </a:rPr>
              <a:t>с</a:t>
            </a:r>
            <a:r>
              <a:rPr sz="400" spc="9" dirty="0">
                <a:latin typeface="Arial"/>
                <a:cs typeface="Arial"/>
              </a:rPr>
              <a:t>ь</a:t>
            </a:r>
            <a:r>
              <a:rPr sz="400" dirty="0">
                <a:latin typeface="Arial"/>
                <a:cs typeface="Arial"/>
              </a:rPr>
              <a:t>)</a:t>
            </a:r>
            <a:endParaRPr sz="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66839" y="1256787"/>
            <a:ext cx="250320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dirty="0">
                <a:latin typeface="Arial"/>
                <a:cs typeface="Arial"/>
              </a:rPr>
              <a:t>(п</a:t>
            </a:r>
            <a:r>
              <a:rPr sz="400" spc="9" dirty="0">
                <a:latin typeface="Arial"/>
                <a:cs typeface="Arial"/>
              </a:rPr>
              <a:t>од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-4" dirty="0">
                <a:latin typeface="Arial"/>
                <a:cs typeface="Arial"/>
              </a:rPr>
              <a:t>и</a:t>
            </a:r>
            <a:r>
              <a:rPr sz="400" spc="9" dirty="0">
                <a:latin typeface="Arial"/>
                <a:cs typeface="Arial"/>
              </a:rPr>
              <a:t>сь)</a:t>
            </a:r>
            <a:endParaRPr sz="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3188" y="1256787"/>
            <a:ext cx="597292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4" dirty="0">
                <a:latin typeface="Arial"/>
                <a:cs typeface="Arial"/>
              </a:rPr>
              <a:t>(ра</a:t>
            </a:r>
            <a:r>
              <a:rPr sz="400" spc="13" dirty="0">
                <a:latin typeface="Arial"/>
                <a:cs typeface="Arial"/>
              </a:rPr>
              <a:t>сш</a:t>
            </a:r>
            <a:r>
              <a:rPr sz="400" spc="-4" dirty="0">
                <a:latin typeface="Arial"/>
                <a:cs typeface="Arial"/>
              </a:rPr>
              <a:t>и</a:t>
            </a:r>
            <a:r>
              <a:rPr sz="400" spc="18" dirty="0">
                <a:latin typeface="Arial"/>
                <a:cs typeface="Arial"/>
              </a:rPr>
              <a:t>ф</a:t>
            </a:r>
            <a:r>
              <a:rPr sz="400" spc="4" dirty="0">
                <a:latin typeface="Arial"/>
                <a:cs typeface="Arial"/>
              </a:rPr>
              <a:t>ров</a:t>
            </a:r>
            <a:r>
              <a:rPr sz="400" spc="13" dirty="0">
                <a:latin typeface="Arial"/>
                <a:cs typeface="Arial"/>
              </a:rPr>
              <a:t>ка</a:t>
            </a:r>
            <a:r>
              <a:rPr sz="400" spc="4" dirty="0">
                <a:latin typeface="Arial"/>
                <a:cs typeface="Arial"/>
              </a:rPr>
              <a:t> 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9" dirty="0">
                <a:latin typeface="Arial"/>
                <a:cs typeface="Arial"/>
              </a:rPr>
              <a:t>од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-4" dirty="0">
                <a:latin typeface="Arial"/>
                <a:cs typeface="Arial"/>
              </a:rPr>
              <a:t>и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-4" dirty="0">
                <a:latin typeface="Arial"/>
                <a:cs typeface="Arial"/>
              </a:rPr>
              <a:t>и</a:t>
            </a:r>
            <a:r>
              <a:rPr sz="400" spc="4" dirty="0">
                <a:latin typeface="Arial"/>
                <a:cs typeface="Arial"/>
              </a:rPr>
              <a:t>)</a:t>
            </a:r>
            <a:endParaRPr sz="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7994" y="1480070"/>
            <a:ext cx="557111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dirty="0">
                <a:latin typeface="Arial"/>
                <a:cs typeface="Arial"/>
              </a:rPr>
              <a:t>Г</a:t>
            </a:r>
            <a:r>
              <a:rPr sz="400" spc="4" dirty="0">
                <a:latin typeface="Arial"/>
                <a:cs typeface="Arial"/>
              </a:rPr>
              <a:t>лавный</a:t>
            </a:r>
            <a:r>
              <a:rPr sz="400" dirty="0">
                <a:latin typeface="Arial"/>
                <a:cs typeface="Arial"/>
              </a:rPr>
              <a:t> </a:t>
            </a:r>
            <a:r>
              <a:rPr sz="400" spc="9" dirty="0">
                <a:latin typeface="Arial"/>
                <a:cs typeface="Arial"/>
              </a:rPr>
              <a:t>б</a:t>
            </a:r>
            <a:r>
              <a:rPr sz="400" spc="-4" dirty="0">
                <a:latin typeface="Arial"/>
                <a:cs typeface="Arial"/>
              </a:rPr>
              <a:t>у</a:t>
            </a:r>
            <a:r>
              <a:rPr sz="400" spc="9" dirty="0">
                <a:latin typeface="Arial"/>
                <a:cs typeface="Arial"/>
              </a:rPr>
              <a:t>х</a:t>
            </a:r>
            <a:r>
              <a:rPr sz="400" spc="4" dirty="0">
                <a:latin typeface="Arial"/>
                <a:cs typeface="Arial"/>
              </a:rPr>
              <a:t>галтер </a:t>
            </a:r>
            <a:r>
              <a:rPr sz="400" u="sng" dirty="0">
                <a:latin typeface="Arial"/>
                <a:cs typeface="Arial"/>
              </a:rPr>
              <a:t> </a:t>
            </a:r>
            <a:endParaRPr sz="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0092" y="1554243"/>
            <a:ext cx="230229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9" dirty="0">
                <a:latin typeface="Arial"/>
                <a:cs typeface="Arial"/>
              </a:rPr>
              <a:t>(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spc="13" dirty="0">
                <a:latin typeface="Arial"/>
                <a:cs typeface="Arial"/>
              </a:rPr>
              <a:t>од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13" dirty="0">
                <a:latin typeface="Arial"/>
                <a:cs typeface="Arial"/>
              </a:rPr>
              <a:t>с</a:t>
            </a:r>
            <a:r>
              <a:rPr sz="400" spc="22" dirty="0">
                <a:latin typeface="Arial"/>
                <a:cs typeface="Arial"/>
              </a:rPr>
              <a:t>ь</a:t>
            </a:r>
            <a:r>
              <a:rPr sz="400" spc="9" dirty="0">
                <a:latin typeface="Arial"/>
                <a:cs typeface="Arial"/>
              </a:rPr>
              <a:t>)</a:t>
            </a:r>
            <a:endParaRPr sz="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37502" y="1663871"/>
            <a:ext cx="4554624" cy="28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b="1" i="1" spc="4" dirty="0">
                <a:latin typeface="Arial"/>
                <a:cs typeface="Arial"/>
              </a:rPr>
              <a:t>Ц</a:t>
            </a:r>
            <a:r>
              <a:rPr sz="400" b="1" i="1" spc="9" dirty="0">
                <a:latin typeface="Arial"/>
                <a:cs typeface="Arial"/>
              </a:rPr>
              <a:t>ент</a:t>
            </a:r>
            <a:r>
              <a:rPr sz="400" b="1" i="1" dirty="0">
                <a:latin typeface="Arial"/>
                <a:cs typeface="Arial"/>
              </a:rPr>
              <a:t>р</a:t>
            </a:r>
            <a:r>
              <a:rPr sz="400" b="1" i="1" spc="4" dirty="0">
                <a:latin typeface="Arial"/>
                <a:cs typeface="Arial"/>
              </a:rPr>
              <a:t>ал</a:t>
            </a:r>
            <a:r>
              <a:rPr sz="400" b="1" i="1" dirty="0">
                <a:latin typeface="Arial"/>
                <a:cs typeface="Arial"/>
              </a:rPr>
              <a:t>и</a:t>
            </a:r>
            <a:r>
              <a:rPr sz="400" b="1" i="1" spc="4" dirty="0">
                <a:latin typeface="Arial"/>
                <a:cs typeface="Arial"/>
              </a:rPr>
              <a:t>з</a:t>
            </a:r>
            <a:r>
              <a:rPr sz="400" b="1" i="1" dirty="0">
                <a:latin typeface="Arial"/>
                <a:cs typeface="Arial"/>
              </a:rPr>
              <a:t>о</a:t>
            </a:r>
            <a:r>
              <a:rPr sz="400" b="1" i="1" spc="4" dirty="0">
                <a:latin typeface="Arial"/>
                <a:cs typeface="Arial"/>
              </a:rPr>
              <a:t>ванная</a:t>
            </a:r>
            <a:r>
              <a:rPr sz="400" b="1" i="1" dirty="0">
                <a:latin typeface="Arial"/>
                <a:cs typeface="Arial"/>
              </a:rPr>
              <a:t> </a:t>
            </a:r>
            <a:r>
              <a:rPr sz="400" b="1" i="1" spc="4" dirty="0">
                <a:latin typeface="Arial"/>
                <a:cs typeface="Arial"/>
              </a:rPr>
              <a:t>бу</a:t>
            </a:r>
            <a:r>
              <a:rPr sz="400" b="1" i="1" spc="-4" dirty="0">
                <a:latin typeface="Arial"/>
                <a:cs typeface="Arial"/>
              </a:rPr>
              <a:t>х</a:t>
            </a:r>
            <a:r>
              <a:rPr sz="400" b="1" i="1" spc="4" dirty="0">
                <a:latin typeface="Arial"/>
                <a:cs typeface="Arial"/>
              </a:rPr>
              <a:t>галте</a:t>
            </a:r>
            <a:r>
              <a:rPr sz="400" b="1" i="1" dirty="0">
                <a:latin typeface="Arial"/>
                <a:cs typeface="Arial"/>
              </a:rPr>
              <a:t>ри</a:t>
            </a:r>
            <a:r>
              <a:rPr sz="400" b="1" i="1" spc="4" dirty="0">
                <a:latin typeface="Arial"/>
                <a:cs typeface="Arial"/>
              </a:rPr>
              <a:t>я</a:t>
            </a:r>
            <a:endParaRPr sz="400" dirty="0">
              <a:latin typeface="Arial"/>
              <a:cs typeface="Arial"/>
            </a:endParaRPr>
          </a:p>
          <a:p>
            <a:pPr>
              <a:spcBef>
                <a:spcPts val="37"/>
              </a:spcBef>
            </a:pPr>
            <a:endParaRPr sz="500" dirty="0">
              <a:latin typeface="Times New Roman"/>
              <a:cs typeface="Times New Roman"/>
            </a:endParaRPr>
          </a:p>
          <a:p>
            <a:pPr marR="4453" algn="r"/>
            <a:r>
              <a:rPr sz="400" dirty="0">
                <a:latin typeface="Arial"/>
                <a:cs typeface="Arial"/>
              </a:rPr>
              <a:t>(</a:t>
            </a:r>
            <a:r>
              <a:rPr sz="400" spc="4" dirty="0">
                <a:latin typeface="Arial"/>
                <a:cs typeface="Arial"/>
              </a:rPr>
              <a:t>наименование, </a:t>
            </a:r>
            <a:r>
              <a:rPr sz="400" dirty="0">
                <a:latin typeface="Arial"/>
                <a:cs typeface="Arial"/>
              </a:rPr>
              <a:t>ОГ</a:t>
            </a:r>
            <a:r>
              <a:rPr sz="400" spc="4" dirty="0">
                <a:latin typeface="Arial"/>
                <a:cs typeface="Arial"/>
              </a:rPr>
              <a:t>РН, </a:t>
            </a:r>
            <a:r>
              <a:rPr sz="400" spc="9" dirty="0">
                <a:latin typeface="Arial"/>
                <a:cs typeface="Arial"/>
              </a:rPr>
              <a:t>И</a:t>
            </a:r>
            <a:r>
              <a:rPr sz="400" spc="4" dirty="0">
                <a:latin typeface="Arial"/>
                <a:cs typeface="Arial"/>
              </a:rPr>
              <a:t>НН,</a:t>
            </a:r>
            <a:r>
              <a:rPr sz="400" dirty="0">
                <a:latin typeface="Arial"/>
                <a:cs typeface="Arial"/>
              </a:rPr>
              <a:t>К</a:t>
            </a:r>
            <a:r>
              <a:rPr sz="400" spc="4" dirty="0">
                <a:latin typeface="Arial"/>
                <a:cs typeface="Arial"/>
              </a:rPr>
              <a:t>ПП, </a:t>
            </a:r>
            <a:r>
              <a:rPr sz="400" spc="13" dirty="0">
                <a:latin typeface="Arial"/>
                <a:cs typeface="Arial"/>
              </a:rPr>
              <a:t>м</a:t>
            </a:r>
            <a:r>
              <a:rPr sz="400" spc="4" dirty="0">
                <a:latin typeface="Arial"/>
                <a:cs typeface="Arial"/>
              </a:rPr>
              <a:t>е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spc="4" dirty="0">
                <a:latin typeface="Arial"/>
                <a:cs typeface="Arial"/>
              </a:rPr>
              <a:t>тона</a:t>
            </a:r>
            <a:r>
              <a:rPr sz="400" spc="9" dirty="0">
                <a:latin typeface="Arial"/>
                <a:cs typeface="Arial"/>
              </a:rPr>
              <a:t>х</a:t>
            </a:r>
            <a:r>
              <a:rPr sz="400" spc="4" dirty="0">
                <a:latin typeface="Arial"/>
                <a:cs typeface="Arial"/>
              </a:rPr>
              <a:t>ождение )</a:t>
            </a:r>
            <a:endParaRPr sz="400" dirty="0">
              <a:latin typeface="Arial"/>
              <a:cs typeface="Arial"/>
            </a:endParaRPr>
          </a:p>
          <a:p>
            <a:pPr marL="12245">
              <a:spcBef>
                <a:spcPts val="136"/>
              </a:spcBef>
            </a:pPr>
            <a:r>
              <a:rPr sz="500" spc="18" dirty="0">
                <a:latin typeface="Arial"/>
                <a:cs typeface="Arial"/>
              </a:rPr>
              <a:t>Р</a:t>
            </a:r>
            <a:r>
              <a:rPr sz="500" spc="-4" dirty="0">
                <a:latin typeface="Arial"/>
                <a:cs typeface="Arial"/>
              </a:rPr>
              <a:t>у</a:t>
            </a:r>
            <a:r>
              <a:rPr sz="500" dirty="0">
                <a:latin typeface="Arial"/>
                <a:cs typeface="Arial"/>
              </a:rPr>
              <a:t>к</a:t>
            </a:r>
            <a:r>
              <a:rPr sz="500" spc="9" dirty="0">
                <a:latin typeface="Arial"/>
                <a:cs typeface="Arial"/>
              </a:rPr>
              <a:t>о</a:t>
            </a:r>
            <a:r>
              <a:rPr sz="500" spc="13" dirty="0">
                <a:latin typeface="Arial"/>
                <a:cs typeface="Arial"/>
              </a:rPr>
              <a:t>в</a:t>
            </a:r>
            <a:r>
              <a:rPr sz="500" spc="9" dirty="0">
                <a:latin typeface="Arial"/>
                <a:cs typeface="Arial"/>
              </a:rPr>
              <a:t>о</a:t>
            </a:r>
            <a:r>
              <a:rPr sz="500" spc="13" dirty="0">
                <a:latin typeface="Arial"/>
                <a:cs typeface="Arial"/>
              </a:rPr>
              <a:t>д</a:t>
            </a:r>
            <a:r>
              <a:rPr sz="500" spc="9" dirty="0">
                <a:latin typeface="Arial"/>
                <a:cs typeface="Arial"/>
              </a:rPr>
              <a:t>и</a:t>
            </a:r>
            <a:r>
              <a:rPr sz="500" spc="4" dirty="0">
                <a:latin typeface="Arial"/>
                <a:cs typeface="Arial"/>
              </a:rPr>
              <a:t>т</a:t>
            </a:r>
            <a:r>
              <a:rPr sz="500" spc="9" dirty="0">
                <a:latin typeface="Arial"/>
                <a:cs typeface="Arial"/>
              </a:rPr>
              <a:t>е</a:t>
            </a:r>
            <a:r>
              <a:rPr sz="500" spc="13" dirty="0">
                <a:latin typeface="Arial"/>
                <a:cs typeface="Arial"/>
              </a:rPr>
              <a:t>ль</a:t>
            </a:r>
            <a:r>
              <a:rPr sz="500" dirty="0">
                <a:latin typeface="Arial"/>
                <a:cs typeface="Arial"/>
              </a:rPr>
              <a:t> </a:t>
            </a:r>
            <a:r>
              <a:rPr sz="500" spc="26" dirty="0">
                <a:latin typeface="Arial"/>
                <a:cs typeface="Arial"/>
              </a:rPr>
              <a:t> </a:t>
            </a:r>
            <a:r>
              <a:rPr sz="500" spc="4" dirty="0">
                <a:latin typeface="Arial"/>
                <a:cs typeface="Arial"/>
              </a:rPr>
              <a:t>(</a:t>
            </a:r>
            <a:r>
              <a:rPr sz="500" spc="-4" dirty="0">
                <a:latin typeface="Arial"/>
                <a:cs typeface="Arial"/>
              </a:rPr>
              <a:t>у</a:t>
            </a:r>
            <a:r>
              <a:rPr sz="500" spc="13" dirty="0">
                <a:latin typeface="Arial"/>
                <a:cs typeface="Arial"/>
              </a:rPr>
              <a:t>п</a:t>
            </a:r>
            <a:r>
              <a:rPr sz="500" spc="9" dirty="0">
                <a:latin typeface="Arial"/>
                <a:cs typeface="Arial"/>
              </a:rPr>
              <a:t>о</a:t>
            </a:r>
            <a:r>
              <a:rPr sz="500" spc="13" dirty="0">
                <a:latin typeface="Arial"/>
                <a:cs typeface="Arial"/>
              </a:rPr>
              <a:t>лн</a:t>
            </a:r>
            <a:r>
              <a:rPr sz="500" spc="9" dirty="0">
                <a:latin typeface="Arial"/>
                <a:cs typeface="Arial"/>
              </a:rPr>
              <a:t>о</a:t>
            </a:r>
            <a:r>
              <a:rPr sz="500" spc="18" dirty="0">
                <a:latin typeface="Arial"/>
                <a:cs typeface="Arial"/>
              </a:rPr>
              <a:t>м</a:t>
            </a:r>
            <a:r>
              <a:rPr sz="500" spc="9" dirty="0">
                <a:latin typeface="Arial"/>
                <a:cs typeface="Arial"/>
              </a:rPr>
              <a:t>о</a:t>
            </a:r>
            <a:r>
              <a:rPr sz="500" spc="18" dirty="0">
                <a:latin typeface="Arial"/>
                <a:cs typeface="Arial"/>
              </a:rPr>
              <a:t>ч</a:t>
            </a:r>
            <a:r>
              <a:rPr sz="500" spc="9" dirty="0">
                <a:latin typeface="Arial"/>
                <a:cs typeface="Arial"/>
              </a:rPr>
              <a:t>е</a:t>
            </a:r>
            <a:r>
              <a:rPr sz="500" spc="13" dirty="0">
                <a:latin typeface="Arial"/>
                <a:cs typeface="Arial"/>
              </a:rPr>
              <a:t>нн</a:t>
            </a:r>
            <a:r>
              <a:rPr sz="500" spc="9" dirty="0">
                <a:latin typeface="Arial"/>
                <a:cs typeface="Arial"/>
              </a:rPr>
              <a:t>о</a:t>
            </a:r>
            <a:r>
              <a:rPr sz="500" spc="13" dirty="0">
                <a:latin typeface="Arial"/>
                <a:cs typeface="Arial"/>
              </a:rPr>
              <a:t>е</a:t>
            </a:r>
            <a:r>
              <a:rPr sz="500" spc="9" dirty="0">
                <a:latin typeface="Arial"/>
                <a:cs typeface="Arial"/>
              </a:rPr>
              <a:t> </a:t>
            </a:r>
            <a:r>
              <a:rPr sz="500" spc="13" dirty="0">
                <a:latin typeface="Arial"/>
                <a:cs typeface="Arial"/>
              </a:rPr>
              <a:t>л</a:t>
            </a:r>
            <a:r>
              <a:rPr sz="500" spc="9" dirty="0">
                <a:latin typeface="Arial"/>
                <a:cs typeface="Arial"/>
              </a:rPr>
              <a:t>и</a:t>
            </a:r>
            <a:r>
              <a:rPr sz="500" spc="13" dirty="0">
                <a:latin typeface="Arial"/>
                <a:cs typeface="Arial"/>
              </a:rPr>
              <a:t>ц</a:t>
            </a:r>
            <a:r>
              <a:rPr sz="500" spc="9" dirty="0">
                <a:latin typeface="Arial"/>
                <a:cs typeface="Arial"/>
              </a:rPr>
              <a:t>о)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57415" y="1991993"/>
            <a:ext cx="311678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4" dirty="0">
                <a:latin typeface="Arial"/>
                <a:cs typeface="Arial"/>
              </a:rPr>
              <a:t>(до</a:t>
            </a:r>
            <a:r>
              <a:rPr sz="400" spc="-4" dirty="0">
                <a:latin typeface="Arial"/>
                <a:cs typeface="Arial"/>
              </a:rPr>
              <a:t>л</a:t>
            </a:r>
            <a:r>
              <a:rPr sz="400" spc="13" dirty="0">
                <a:latin typeface="Arial"/>
                <a:cs typeface="Arial"/>
              </a:rPr>
              <a:t>ж</a:t>
            </a:r>
            <a:r>
              <a:rPr sz="400" dirty="0">
                <a:latin typeface="Arial"/>
                <a:cs typeface="Arial"/>
              </a:rPr>
              <a:t>н</a:t>
            </a:r>
            <a:r>
              <a:rPr sz="400" spc="4" dirty="0">
                <a:latin typeface="Arial"/>
                <a:cs typeface="Arial"/>
              </a:rPr>
              <a:t>ост</a:t>
            </a:r>
            <a:r>
              <a:rPr sz="400" spc="9" dirty="0">
                <a:latin typeface="Arial"/>
                <a:cs typeface="Arial"/>
              </a:rPr>
              <a:t>ь)</a:t>
            </a:r>
            <a:endParaRPr sz="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30766" y="1991993"/>
            <a:ext cx="250320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dirty="0">
                <a:latin typeface="Arial"/>
                <a:cs typeface="Arial"/>
              </a:rPr>
              <a:t>(п</a:t>
            </a:r>
            <a:r>
              <a:rPr sz="400" spc="9" dirty="0">
                <a:latin typeface="Arial"/>
                <a:cs typeface="Arial"/>
              </a:rPr>
              <a:t>од</a:t>
            </a:r>
            <a:r>
              <a:rPr sz="400" dirty="0">
                <a:latin typeface="Arial"/>
                <a:cs typeface="Arial"/>
              </a:rPr>
              <a:t>п</a:t>
            </a:r>
            <a:r>
              <a:rPr sz="400" spc="-4" dirty="0">
                <a:latin typeface="Arial"/>
                <a:cs typeface="Arial"/>
              </a:rPr>
              <a:t>и</a:t>
            </a:r>
            <a:r>
              <a:rPr sz="400" spc="9" dirty="0">
                <a:latin typeface="Arial"/>
                <a:cs typeface="Arial"/>
              </a:rPr>
              <a:t>сь)</a:t>
            </a:r>
            <a:endParaRPr sz="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9297" y="2203029"/>
            <a:ext cx="969242" cy="3180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>
              <a:tabLst>
                <a:tab pos="580510" algn="l"/>
              </a:tabLst>
            </a:pPr>
            <a:r>
              <a:rPr sz="500" spc="13" dirty="0">
                <a:latin typeface="Arial"/>
                <a:cs typeface="Arial"/>
              </a:rPr>
              <a:t>И</a:t>
            </a:r>
            <a:r>
              <a:rPr sz="500" spc="18" dirty="0">
                <a:latin typeface="Arial"/>
                <a:cs typeface="Arial"/>
              </a:rPr>
              <a:t>с</a:t>
            </a:r>
            <a:r>
              <a:rPr sz="500" spc="13" dirty="0">
                <a:latin typeface="Arial"/>
                <a:cs typeface="Arial"/>
              </a:rPr>
              <a:t>п</a:t>
            </a:r>
            <a:r>
              <a:rPr sz="500" spc="9" dirty="0">
                <a:latin typeface="Arial"/>
                <a:cs typeface="Arial"/>
              </a:rPr>
              <a:t>о</a:t>
            </a:r>
            <a:r>
              <a:rPr sz="500" spc="13" dirty="0">
                <a:latin typeface="Arial"/>
                <a:cs typeface="Arial"/>
              </a:rPr>
              <a:t>лн</a:t>
            </a:r>
            <a:r>
              <a:rPr sz="500" spc="4" dirty="0">
                <a:latin typeface="Arial"/>
                <a:cs typeface="Arial"/>
              </a:rPr>
              <a:t>ит</a:t>
            </a:r>
            <a:r>
              <a:rPr sz="500" spc="9" dirty="0">
                <a:latin typeface="Arial"/>
                <a:cs typeface="Arial"/>
              </a:rPr>
              <a:t>е</a:t>
            </a:r>
            <a:r>
              <a:rPr sz="500" spc="13" dirty="0">
                <a:latin typeface="Arial"/>
                <a:cs typeface="Arial"/>
              </a:rPr>
              <a:t>ль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13" dirty="0">
                <a:latin typeface="Arial"/>
                <a:cs typeface="Arial"/>
              </a:rPr>
              <a:t>И</a:t>
            </a:r>
            <a:r>
              <a:rPr sz="500" spc="18" dirty="0">
                <a:latin typeface="Arial"/>
                <a:cs typeface="Arial"/>
              </a:rPr>
              <a:t>с</a:t>
            </a:r>
            <a:r>
              <a:rPr sz="500" spc="13" dirty="0">
                <a:latin typeface="Arial"/>
                <a:cs typeface="Arial"/>
              </a:rPr>
              <a:t>п</a:t>
            </a:r>
            <a:r>
              <a:rPr sz="500" spc="9" dirty="0">
                <a:latin typeface="Arial"/>
                <a:cs typeface="Arial"/>
              </a:rPr>
              <a:t>о</a:t>
            </a:r>
            <a:r>
              <a:rPr sz="500" spc="13" dirty="0">
                <a:latin typeface="Arial"/>
                <a:cs typeface="Arial"/>
              </a:rPr>
              <a:t>лн</a:t>
            </a:r>
            <a:r>
              <a:rPr sz="500" spc="4" dirty="0">
                <a:latin typeface="Arial"/>
                <a:cs typeface="Arial"/>
              </a:rPr>
              <a:t>ит</a:t>
            </a:r>
            <a:r>
              <a:rPr sz="500" spc="9" dirty="0">
                <a:latin typeface="Arial"/>
                <a:cs typeface="Arial"/>
              </a:rPr>
              <a:t>е</a:t>
            </a:r>
            <a:r>
              <a:rPr sz="500" spc="13" dirty="0">
                <a:latin typeface="Arial"/>
                <a:cs typeface="Arial"/>
              </a:rPr>
              <a:t>ль</a:t>
            </a:r>
            <a:endParaRPr sz="500" dirty="0">
              <a:latin typeface="Arial"/>
              <a:cs typeface="Arial"/>
            </a:endParaRPr>
          </a:p>
          <a:p>
            <a:pPr marL="489232">
              <a:spcBef>
                <a:spcPts val="184"/>
              </a:spcBef>
            </a:pPr>
            <a:r>
              <a:rPr sz="400" spc="13" dirty="0">
                <a:latin typeface="Arial"/>
                <a:cs typeface="Arial"/>
              </a:rPr>
              <a:t>(до</a:t>
            </a:r>
            <a:r>
              <a:rPr sz="400" dirty="0">
                <a:latin typeface="Arial"/>
                <a:cs typeface="Arial"/>
              </a:rPr>
              <a:t>л</a:t>
            </a:r>
            <a:r>
              <a:rPr sz="400" spc="18" dirty="0">
                <a:latin typeface="Arial"/>
                <a:cs typeface="Arial"/>
              </a:rPr>
              <a:t>ж</a:t>
            </a:r>
            <a:r>
              <a:rPr sz="400" dirty="0">
                <a:latin typeface="Arial"/>
                <a:cs typeface="Arial"/>
              </a:rPr>
              <a:t>н</a:t>
            </a:r>
            <a:r>
              <a:rPr sz="400" spc="13" dirty="0">
                <a:latin typeface="Arial"/>
                <a:cs typeface="Arial"/>
              </a:rPr>
              <a:t>ос</a:t>
            </a:r>
            <a:r>
              <a:rPr sz="400" dirty="0">
                <a:latin typeface="Arial"/>
                <a:cs typeface="Arial"/>
              </a:rPr>
              <a:t>т</a:t>
            </a:r>
            <a:r>
              <a:rPr sz="400" spc="22" dirty="0">
                <a:latin typeface="Arial"/>
                <a:cs typeface="Arial"/>
              </a:rPr>
              <a:t>ь</a:t>
            </a:r>
            <a:r>
              <a:rPr sz="400" spc="9" dirty="0">
                <a:latin typeface="Arial"/>
                <a:cs typeface="Arial"/>
              </a:rPr>
              <a:t>)</a:t>
            </a:r>
            <a:endParaRPr sz="4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85168" y="2300504"/>
            <a:ext cx="230229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9" dirty="0">
                <a:latin typeface="Arial"/>
                <a:cs typeface="Arial"/>
              </a:rPr>
              <a:t>(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spc="13" dirty="0">
                <a:latin typeface="Arial"/>
                <a:cs typeface="Arial"/>
              </a:rPr>
              <a:t>од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13" dirty="0">
                <a:latin typeface="Arial"/>
                <a:cs typeface="Arial"/>
              </a:rPr>
              <a:t>с</a:t>
            </a:r>
            <a:r>
              <a:rPr sz="400" spc="22" dirty="0">
                <a:latin typeface="Arial"/>
                <a:cs typeface="Arial"/>
              </a:rPr>
              <a:t>ь</a:t>
            </a:r>
            <a:r>
              <a:rPr sz="400" spc="9" dirty="0">
                <a:latin typeface="Arial"/>
                <a:cs typeface="Arial"/>
              </a:rPr>
              <a:t>)</a:t>
            </a:r>
            <a:endParaRPr sz="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64592" y="2300504"/>
            <a:ext cx="394756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9" dirty="0">
                <a:latin typeface="Arial"/>
                <a:cs typeface="Arial"/>
              </a:rPr>
              <a:t>(</a:t>
            </a:r>
            <a:r>
              <a:rPr sz="400" dirty="0">
                <a:latin typeface="Arial"/>
                <a:cs typeface="Arial"/>
              </a:rPr>
              <a:t>т</a:t>
            </a:r>
            <a:r>
              <a:rPr sz="400" spc="13" dirty="0">
                <a:latin typeface="Arial"/>
                <a:cs typeface="Arial"/>
              </a:rPr>
              <a:t>е</a:t>
            </a:r>
            <a:r>
              <a:rPr sz="400" dirty="0">
                <a:latin typeface="Arial"/>
                <a:cs typeface="Arial"/>
              </a:rPr>
              <a:t>л</a:t>
            </a:r>
            <a:r>
              <a:rPr sz="400" spc="18" dirty="0">
                <a:latin typeface="Arial"/>
                <a:cs typeface="Arial"/>
              </a:rPr>
              <a:t>ефо</a:t>
            </a:r>
            <a:r>
              <a:rPr sz="400" dirty="0">
                <a:latin typeface="Arial"/>
                <a:cs typeface="Arial"/>
              </a:rPr>
              <a:t>н</a:t>
            </a:r>
            <a:r>
              <a:rPr sz="400" spc="4" dirty="0">
                <a:latin typeface="Arial"/>
                <a:cs typeface="Arial"/>
              </a:rPr>
              <a:t>, </a:t>
            </a:r>
            <a:r>
              <a:rPr sz="400" spc="9" dirty="0">
                <a:latin typeface="Arial"/>
                <a:cs typeface="Arial"/>
              </a:rPr>
              <a:t>e-</a:t>
            </a:r>
            <a:r>
              <a:rPr sz="400" spc="31" dirty="0">
                <a:latin typeface="Arial"/>
                <a:cs typeface="Arial"/>
              </a:rPr>
              <a:t>m</a:t>
            </a:r>
            <a:r>
              <a:rPr sz="400" spc="13" dirty="0">
                <a:latin typeface="Arial"/>
                <a:cs typeface="Arial"/>
              </a:rPr>
              <a:t>a</a:t>
            </a:r>
            <a:r>
              <a:rPr sz="400" spc="-9" dirty="0">
                <a:latin typeface="Arial"/>
                <a:cs typeface="Arial"/>
              </a:rPr>
              <a:t>il</a:t>
            </a:r>
            <a:r>
              <a:rPr sz="400" spc="9" dirty="0">
                <a:latin typeface="Arial"/>
                <a:cs typeface="Arial"/>
              </a:rPr>
              <a:t>)</a:t>
            </a:r>
            <a:endParaRPr sz="4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3572" y="2515507"/>
            <a:ext cx="518015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dirty="0" smtClean="0">
                <a:latin typeface="Arial"/>
                <a:cs typeface="Arial"/>
              </a:rPr>
              <a:t>"</a:t>
            </a:r>
            <a:r>
              <a:rPr lang="ru-RU" sz="400" spc="4" dirty="0">
                <a:latin typeface="Arial"/>
                <a:cs typeface="Arial"/>
              </a:rPr>
              <a:t> </a:t>
            </a:r>
            <a:r>
              <a:rPr lang="ru-RU" sz="400" spc="4" dirty="0" smtClean="0">
                <a:latin typeface="Arial"/>
                <a:cs typeface="Arial"/>
              </a:rPr>
              <a:t>                    </a:t>
            </a:r>
            <a:r>
              <a:rPr sz="400" spc="-4" dirty="0" smtClean="0">
                <a:latin typeface="Arial"/>
                <a:cs typeface="Arial"/>
              </a:rPr>
              <a:t> </a:t>
            </a:r>
            <a:r>
              <a:rPr sz="400" spc="4" dirty="0">
                <a:latin typeface="Arial"/>
                <a:cs typeface="Arial"/>
              </a:rPr>
              <a:t>2017г.</a:t>
            </a:r>
            <a:endParaRPr sz="4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48463" y="1257120"/>
            <a:ext cx="54299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13" dirty="0">
                <a:latin typeface="Arial"/>
                <a:cs typeface="Arial"/>
              </a:rPr>
              <a:t>(расш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13" dirty="0">
                <a:latin typeface="Arial"/>
                <a:cs typeface="Arial"/>
              </a:rPr>
              <a:t>фро</a:t>
            </a:r>
            <a:r>
              <a:rPr sz="400" spc="4" dirty="0">
                <a:latin typeface="Arial"/>
                <a:cs typeface="Arial"/>
              </a:rPr>
              <a:t>в</a:t>
            </a:r>
            <a:r>
              <a:rPr sz="400" spc="9" dirty="0">
                <a:latin typeface="Arial"/>
                <a:cs typeface="Arial"/>
              </a:rPr>
              <a:t>ка</a:t>
            </a:r>
            <a:r>
              <a:rPr sz="400" spc="4" dirty="0">
                <a:latin typeface="Arial"/>
                <a:cs typeface="Arial"/>
              </a:rPr>
              <a:t> п</a:t>
            </a:r>
            <a:r>
              <a:rPr sz="400" spc="13" dirty="0">
                <a:latin typeface="Arial"/>
                <a:cs typeface="Arial"/>
              </a:rPr>
              <a:t>од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4" dirty="0">
                <a:latin typeface="Arial"/>
                <a:cs typeface="Arial"/>
              </a:rPr>
              <a:t>)</a:t>
            </a:r>
            <a:endParaRPr sz="4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54990" y="1554243"/>
            <a:ext cx="54299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13" dirty="0">
                <a:latin typeface="Arial"/>
                <a:cs typeface="Arial"/>
              </a:rPr>
              <a:t>(расш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18" dirty="0">
                <a:latin typeface="Arial"/>
                <a:cs typeface="Arial"/>
              </a:rPr>
              <a:t>фро</a:t>
            </a:r>
            <a:r>
              <a:rPr sz="400" spc="9" dirty="0">
                <a:latin typeface="Arial"/>
                <a:cs typeface="Arial"/>
              </a:rPr>
              <a:t>в</a:t>
            </a:r>
            <a:r>
              <a:rPr sz="400" spc="13" dirty="0">
                <a:latin typeface="Arial"/>
                <a:cs typeface="Arial"/>
              </a:rPr>
              <a:t>ка</a:t>
            </a:r>
            <a:r>
              <a:rPr sz="400" spc="4" dirty="0">
                <a:latin typeface="Arial"/>
                <a:cs typeface="Arial"/>
              </a:rPr>
              <a:t> п</a:t>
            </a:r>
            <a:r>
              <a:rPr sz="400" spc="13" dirty="0">
                <a:latin typeface="Arial"/>
                <a:cs typeface="Arial"/>
              </a:rPr>
              <a:t>од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13" dirty="0">
                <a:latin typeface="Arial"/>
                <a:cs typeface="Arial"/>
              </a:rPr>
              <a:t>с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9" dirty="0">
                <a:latin typeface="Arial"/>
                <a:cs typeface="Arial"/>
              </a:rPr>
              <a:t>)</a:t>
            </a:r>
            <a:endParaRPr sz="4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422399" y="2300504"/>
            <a:ext cx="54299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13" dirty="0">
                <a:latin typeface="Arial"/>
                <a:cs typeface="Arial"/>
              </a:rPr>
              <a:t>(расш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18" dirty="0">
                <a:latin typeface="Arial"/>
                <a:cs typeface="Arial"/>
              </a:rPr>
              <a:t>фро</a:t>
            </a:r>
            <a:r>
              <a:rPr sz="400" spc="9" dirty="0">
                <a:latin typeface="Arial"/>
                <a:cs typeface="Arial"/>
              </a:rPr>
              <a:t>в</a:t>
            </a:r>
            <a:r>
              <a:rPr sz="400" spc="13" dirty="0">
                <a:latin typeface="Arial"/>
                <a:cs typeface="Arial"/>
              </a:rPr>
              <a:t>ка</a:t>
            </a:r>
            <a:r>
              <a:rPr sz="400" spc="4" dirty="0">
                <a:latin typeface="Arial"/>
                <a:cs typeface="Arial"/>
              </a:rPr>
              <a:t> п</a:t>
            </a:r>
            <a:r>
              <a:rPr sz="400" spc="13" dirty="0">
                <a:latin typeface="Arial"/>
                <a:cs typeface="Arial"/>
              </a:rPr>
              <a:t>од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13" dirty="0">
                <a:latin typeface="Arial"/>
                <a:cs typeface="Arial"/>
              </a:rPr>
              <a:t>с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9" dirty="0">
                <a:latin typeface="Arial"/>
                <a:cs typeface="Arial"/>
              </a:rPr>
              <a:t>)</a:t>
            </a:r>
            <a:endParaRPr sz="4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933585" y="2000618"/>
            <a:ext cx="54299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13" dirty="0">
                <a:latin typeface="Arial"/>
                <a:cs typeface="Arial"/>
              </a:rPr>
              <a:t>(расш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13" dirty="0">
                <a:latin typeface="Arial"/>
                <a:cs typeface="Arial"/>
              </a:rPr>
              <a:t>фро</a:t>
            </a:r>
            <a:r>
              <a:rPr sz="400" spc="4" dirty="0">
                <a:latin typeface="Arial"/>
                <a:cs typeface="Arial"/>
              </a:rPr>
              <a:t>в</a:t>
            </a:r>
            <a:r>
              <a:rPr sz="400" spc="9" dirty="0">
                <a:latin typeface="Arial"/>
                <a:cs typeface="Arial"/>
              </a:rPr>
              <a:t>ка</a:t>
            </a:r>
            <a:r>
              <a:rPr sz="400" spc="4" dirty="0">
                <a:latin typeface="Arial"/>
                <a:cs typeface="Arial"/>
              </a:rPr>
              <a:t> п</a:t>
            </a:r>
            <a:r>
              <a:rPr sz="400" spc="13" dirty="0">
                <a:latin typeface="Arial"/>
                <a:cs typeface="Arial"/>
              </a:rPr>
              <a:t>од</a:t>
            </a:r>
            <a:r>
              <a:rPr sz="400" spc="4" dirty="0">
                <a:latin typeface="Arial"/>
                <a:cs typeface="Arial"/>
              </a:rPr>
              <a:t>п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9" dirty="0">
                <a:latin typeface="Arial"/>
                <a:cs typeface="Arial"/>
              </a:rPr>
              <a:t>с</a:t>
            </a:r>
            <a:r>
              <a:rPr sz="400" dirty="0">
                <a:latin typeface="Arial"/>
                <a:cs typeface="Arial"/>
              </a:rPr>
              <a:t>и</a:t>
            </a:r>
            <a:r>
              <a:rPr sz="400" spc="4" dirty="0">
                <a:latin typeface="Arial"/>
                <a:cs typeface="Arial"/>
              </a:rPr>
              <a:t>)</a:t>
            </a:r>
            <a:endParaRPr sz="4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394164" y="1255745"/>
            <a:ext cx="642904" cy="0"/>
          </a:xfrm>
          <a:custGeom>
            <a:avLst/>
            <a:gdLst/>
            <a:ahLst/>
            <a:cxnLst/>
            <a:rect l="l" t="t" r="r" b="b"/>
            <a:pathLst>
              <a:path w="751839">
                <a:moveTo>
                  <a:pt x="0" y="0"/>
                </a:moveTo>
                <a:lnTo>
                  <a:pt x="751332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13572" y="1176037"/>
            <a:ext cx="449055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sz="400" spc="9" dirty="0">
                <a:latin typeface="Arial"/>
                <a:cs typeface="Arial"/>
              </a:rPr>
              <a:t>Р</a:t>
            </a:r>
            <a:r>
              <a:rPr sz="400" spc="-4" dirty="0">
                <a:latin typeface="Arial"/>
                <a:cs typeface="Arial"/>
              </a:rPr>
              <a:t>у</a:t>
            </a:r>
            <a:r>
              <a:rPr sz="400" spc="4" dirty="0">
                <a:latin typeface="Arial"/>
                <a:cs typeface="Arial"/>
              </a:rPr>
              <a:t>ководитель</a:t>
            </a:r>
            <a:r>
              <a:rPr sz="400" dirty="0">
                <a:latin typeface="Arial"/>
                <a:cs typeface="Arial"/>
              </a:rPr>
              <a:t>  </a:t>
            </a:r>
            <a:r>
              <a:rPr sz="400" spc="4" dirty="0">
                <a:latin typeface="Arial"/>
                <a:cs typeface="Arial"/>
              </a:rPr>
              <a:t> </a:t>
            </a:r>
            <a:r>
              <a:rPr sz="400" u="sng" dirty="0">
                <a:latin typeface="Arial"/>
                <a:cs typeface="Arial"/>
              </a:rPr>
              <a:t> </a:t>
            </a:r>
            <a:endParaRPr sz="400" dirty="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522347" y="1255745"/>
            <a:ext cx="830236" cy="0"/>
          </a:xfrm>
          <a:custGeom>
            <a:avLst/>
            <a:gdLst/>
            <a:ahLst/>
            <a:cxnLst/>
            <a:rect l="l" t="t" r="r" b="b"/>
            <a:pathLst>
              <a:path w="970915">
                <a:moveTo>
                  <a:pt x="0" y="0"/>
                </a:moveTo>
                <a:lnTo>
                  <a:pt x="970788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394164" y="1559778"/>
            <a:ext cx="642904" cy="0"/>
          </a:xfrm>
          <a:custGeom>
            <a:avLst/>
            <a:gdLst/>
            <a:ahLst/>
            <a:cxnLst/>
            <a:rect l="l" t="t" r="r" b="b"/>
            <a:pathLst>
              <a:path w="751839">
                <a:moveTo>
                  <a:pt x="0" y="0"/>
                </a:moveTo>
                <a:lnTo>
                  <a:pt x="751332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522346" y="1804385"/>
            <a:ext cx="2487993" cy="0"/>
          </a:xfrm>
          <a:custGeom>
            <a:avLst/>
            <a:gdLst/>
            <a:ahLst/>
            <a:cxnLst/>
            <a:rect l="l" t="t" r="r" b="b"/>
            <a:pathLst>
              <a:path w="2909570">
                <a:moveTo>
                  <a:pt x="0" y="0"/>
                </a:moveTo>
                <a:lnTo>
                  <a:pt x="2909570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394164" y="2289455"/>
            <a:ext cx="642904" cy="0"/>
          </a:xfrm>
          <a:custGeom>
            <a:avLst/>
            <a:gdLst/>
            <a:ahLst/>
            <a:cxnLst/>
            <a:rect l="l" t="t" r="r" b="b"/>
            <a:pathLst>
              <a:path w="751839">
                <a:moveTo>
                  <a:pt x="0" y="0"/>
                </a:moveTo>
                <a:lnTo>
                  <a:pt x="751332" y="0"/>
                </a:lnTo>
              </a:path>
            </a:pathLst>
          </a:custGeom>
          <a:ln w="88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645722" y="1245660"/>
            <a:ext cx="624985" cy="0"/>
          </a:xfrm>
          <a:custGeom>
            <a:avLst/>
            <a:gdLst/>
            <a:ahLst/>
            <a:cxnLst/>
            <a:rect l="l" t="t" r="r" b="b"/>
            <a:pathLst>
              <a:path w="730885">
                <a:moveTo>
                  <a:pt x="0" y="0"/>
                </a:moveTo>
                <a:lnTo>
                  <a:pt x="730681" y="0"/>
                </a:lnTo>
              </a:path>
            </a:pathLst>
          </a:custGeom>
          <a:ln w="41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0" name="object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89349"/>
              </p:ext>
            </p:extLst>
          </p:nvPr>
        </p:nvGraphicFramePr>
        <p:xfrm>
          <a:off x="288764" y="325568"/>
          <a:ext cx="7713318" cy="6439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8341"/>
                <a:gridCol w="301687"/>
                <a:gridCol w="340130"/>
                <a:gridCol w="829150"/>
                <a:gridCol w="828823"/>
                <a:gridCol w="829041"/>
                <a:gridCol w="828824"/>
                <a:gridCol w="1657322"/>
              </a:tblGrid>
              <a:tr h="174819">
                <a:tc>
                  <a:txBody>
                    <a:bodyPr/>
                    <a:lstStyle/>
                    <a:p>
                      <a:pPr marL="121920" marR="407670">
                        <a:lnSpc>
                          <a:spcPct val="110900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зв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щ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но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тк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су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й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шлых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т,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ег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о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13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180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)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910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х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16509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182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из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них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кодам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анал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тики:</a:t>
                      </a:r>
                    </a:p>
                    <a:p>
                      <a:pPr marL="120014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До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оды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от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оказания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латных</a:t>
                      </a:r>
                      <a:r>
                        <a:rPr sz="5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spc="-1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г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работ)</a:t>
                      </a: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500" dirty="0" smtClean="0">
                          <a:latin typeface="Arial"/>
                          <a:cs typeface="Arial"/>
                        </a:rPr>
                        <a:t>      911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130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2591"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Про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ие до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оды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180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2592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зв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щ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но</a:t>
                      </a:r>
                      <a:r>
                        <a:rPr sz="500" i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ра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10" dirty="0">
                          <a:latin typeface="Arial"/>
                          <a:cs typeface="Arial"/>
                        </a:rPr>
                        <a:t>х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ро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шлых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т,</a:t>
                      </a:r>
                      <a:r>
                        <a:rPr sz="5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500" i="1" spc="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500" i="1" spc="-5" dirty="0">
                          <a:latin typeface="Arial"/>
                          <a:cs typeface="Arial"/>
                        </a:rPr>
                        <a:t>ег</a:t>
                      </a:r>
                      <a:r>
                        <a:rPr sz="500" i="1" dirty="0">
                          <a:latin typeface="Arial"/>
                          <a:cs typeface="Arial"/>
                        </a:rPr>
                        <a:t>о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950</a:t>
                      </a:r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8810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500" dirty="0">
                          <a:latin typeface="Arial"/>
                          <a:cs typeface="Arial"/>
                        </a:rPr>
                        <a:t>из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них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кодам</a:t>
                      </a:r>
                      <a:r>
                        <a:rPr sz="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анал</a:t>
                      </a:r>
                      <a:r>
                        <a:rPr sz="5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500" dirty="0">
                          <a:latin typeface="Arial"/>
                          <a:cs typeface="Arial"/>
                        </a:rPr>
                        <a:t>тики:</a:t>
                      </a:r>
                    </a:p>
                  </a:txBody>
                  <a:tcPr marL="0" marR="0" marT="0" marB="0">
                    <a:lnR w="16509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889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500" dirty="0" smtClean="0">
                          <a:latin typeface="Arial"/>
                          <a:cs typeface="Arial"/>
                        </a:rPr>
                        <a:t>      951</a:t>
                      </a:r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6509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889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8890">
                      <a:solidFill>
                        <a:srgbClr val="000000"/>
                      </a:solidFill>
                      <a:prstDash val="solid"/>
                    </a:lnL>
                    <a:lnR w="16510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6509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4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"/>
            <a:ext cx="9144000" cy="908051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0503737 «Отчет об исполнении учреждением  плана его финансового – хозяйственной деятельности». Этот отчет представляется бюджетными и автономными учреждениями в составе квартальной и годовой бюджетной отчетности. Отчет формируется отдельно по каждому коду вида финансовой деятельности. В отчете нарастающим итогом с начала текущего года отражаются показатели исполнения в отчетном периоде плана финансово-хозяйственной деятельности на текущий финансовый год. Показатели приводятся на основании аналитических данных бухгалтерского учета учреждения по кодам бюджетной классификации.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состоит их 4-х разделов: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доходы;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расходы;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источники  финансирования дефицита средств учреждения;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сведения о возвратах остатков субсидий и расходов прошлых лет.</a:t>
            </a:r>
          </a:p>
          <a:p>
            <a:pPr algn="just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разделе «Доходы учреждения» приводятся показатели исполнения плана финансово – хозяйственной деятельности по доходам ( с учетом из возврата) за отчетный период. Следует обратить внимание, что  в первом разделе не включаются возвраты остатков субсидий (грантов) прошлых лет и возвраты дебиторской задолженности прошлых лет (восстановление кассовых расходов прошлых лет).</a:t>
            </a:r>
          </a:p>
          <a:p>
            <a:pPr algn="just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«Расходы учреждения».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разделе приводятся показатели исполнения плана финансово-хозяйственной деятельности по расходам с учетом восстановления расходов текущего финансового года, по тем же видам расходов, по которым они были проведены ранее. </a:t>
            </a:r>
          </a:p>
          <a:p>
            <a:pPr marL="285750" indent="-285750" algn="just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259632" y="2"/>
            <a:ext cx="5966666" cy="69269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1800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Федерального казначейства по </a:t>
            </a:r>
            <a:r>
              <a:rPr lang="ru-RU" sz="1800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Хакасия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91426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"/>
            <a:ext cx="9144000" cy="908051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3" y="1268760"/>
            <a:ext cx="8712968" cy="54726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 этом разделе отражается результат исполнения (дефицит/профицит). В показатели раздела два не включаются суммы возвратов дебиторской задолженности прошлых лет (восстановлений кассовых расходов прошлых лет).</a:t>
            </a:r>
          </a:p>
          <a:p>
            <a:pPr marL="0" indent="0" algn="just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«Сведения о возвратах остатков субсидий и расходов прошлых лет».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приводится информация о возврате остатков субсидий (грантов) прошлых лет, следует обратить внимание на то, что дебиторская задолженность прошлых лет должна быть перечислена в доход федерального бюджета. Следует обратить внимание на строку 910, где показатели не отражаются. Заполнение графы 3 по строке 910 не предусмотрены.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детализированных строках указываются следующие коды аналитики: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130 – по перечислениям возвратов остатков субсидий на финансовое обеспечение выполнения государственного задания;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 – по перечислениям возвратов остатков субсидий на иные цели.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259632" y="2"/>
            <a:ext cx="5966666" cy="69269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1800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Федерального казначейства по </a:t>
            </a:r>
            <a:r>
              <a:rPr lang="ru-RU" sz="1800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Хакасия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5937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"/>
            <a:ext cx="9144000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410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FF6B14D676282643BCFE0290CCE8D38D" ma:contentTypeVersion="0" ma:contentTypeDescription="Создание документа." ma:contentTypeScope="" ma:versionID="c2ba80c7ad2e6dc4e3743dfb656ce4b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A946685-3EA7-4FF8-A26C-705992E112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B7CDF7-350C-4CAE-A3DC-80C134BAF0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D1B3FB3-99B1-4D06-9B52-5B23C64FDB7F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973</TotalTime>
  <Words>1341</Words>
  <Application>Microsoft Office PowerPoint</Application>
  <PresentationFormat>Экран (4:3)</PresentationFormat>
  <Paragraphs>262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Управление Федерального казначейства по Республике Хакасия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Управление Федерального казначейства по Республике Хакасия</vt:lpstr>
      <vt:lpstr>Управление Федерального казначейства по Республике Хакасия</vt:lpstr>
      <vt:lpstr>Презентация PowerPoint</vt:lpstr>
      <vt:lpstr>Управление Федерального казначейства по Республике Хакасия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Савина Елена Николаевна</dc:creator>
  <cp:lastModifiedBy>Зайнулина Мария Сергеевна</cp:lastModifiedBy>
  <cp:revision>100</cp:revision>
  <cp:lastPrinted>2017-07-03T07:23:37Z</cp:lastPrinted>
  <dcterms:created xsi:type="dcterms:W3CDTF">2016-11-08T08:21:12Z</dcterms:created>
  <dcterms:modified xsi:type="dcterms:W3CDTF">2017-07-04T10:09:10Z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0x010100FF6B14D676282643BCFE0290CCE8D38D</vt:lpwstr>
  </property>
</Properties>
</file>