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137" d="100"/>
          <a:sy n="137" d="100"/>
        </p:scale>
        <p:origin x="-864" y="10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00D44-8E0D-44DB-904A-AC2349B14CC4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90565-87DE-45E4-8A98-8F4146584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613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90565-87DE-45E4-8A98-8F4146584B9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02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81677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565516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014545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68792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289115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987180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80699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191819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199564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220446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677231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242B0-1BB8-451B-B499-D1763528D661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512D-9ABF-4118-A03F-EF2A2C070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1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547664" y="621269"/>
            <a:ext cx="6120680" cy="224676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АНАЛИЗ ВОЗНИКАЮЩИХ НАРУШЕНИЙ ПРИ  ПРЕДСТАВЛЕНИИ ОТЧЕТНОСТИ В ГИИС «ЭЛЕКТРОННЫЙ БЮДЖЕТ» ЗА 2016 ГОД И 1 КВАРТАЛ 2017ГОДА</a:t>
            </a:r>
            <a:endParaRPr lang="ru-RU" alt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572000" y="3501008"/>
            <a:ext cx="4300538" cy="10156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2060"/>
                </a:solidFill>
              </a:rPr>
              <a:t>Старший казначей УФК по Республике Хакасия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2060"/>
                </a:solidFill>
              </a:rPr>
              <a:t>И.В. Полетаева</a:t>
            </a:r>
            <a:endParaRPr lang="ru-RU" alt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123728" y="5452775"/>
            <a:ext cx="43005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2060"/>
                </a:solidFill>
              </a:rPr>
              <a:t>г. АБАКАН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425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Форма № 0503164.</a:t>
            </a:r>
            <a:br>
              <a:rPr lang="ru-RU" sz="2000" b="1" dirty="0" smtClean="0"/>
            </a:br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753841"/>
              </p:ext>
            </p:extLst>
          </p:nvPr>
        </p:nvGraphicFramePr>
        <p:xfrm>
          <a:off x="611560" y="1688241"/>
          <a:ext cx="7848874" cy="4823305"/>
        </p:xfrm>
        <a:graphic>
          <a:graphicData uri="http://schemas.openxmlformats.org/drawingml/2006/table">
            <a:tbl>
              <a:tblPr/>
              <a:tblGrid>
                <a:gridCol w="394396"/>
                <a:gridCol w="361724"/>
                <a:gridCol w="183370"/>
                <a:gridCol w="366740"/>
                <a:gridCol w="139361"/>
                <a:gridCol w="139361"/>
                <a:gridCol w="220043"/>
                <a:gridCol w="872842"/>
                <a:gridCol w="872842"/>
                <a:gridCol w="872842"/>
                <a:gridCol w="872842"/>
                <a:gridCol w="872842"/>
                <a:gridCol w="381410"/>
                <a:gridCol w="1298259"/>
              </a:tblGrid>
              <a:tr h="0">
                <a:tc gridSpan="2">
                  <a:txBody>
                    <a:bodyPr/>
                    <a:lstStyle/>
                    <a:p>
                      <a:pPr algn="ctr" fontAlgn="b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формы по ОКУД </a:t>
                      </a:r>
                    </a:p>
                  </a:txBody>
                  <a:tcPr marL="4478" marR="4478" marT="447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0503164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2"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7622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                                                                                Сведения об исполнении бюджета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240">
                <a:tc gridSpan="8"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на 1 апреля 2017 г.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5802">
                <a:tc gridSpan="2"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572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субъекта отчетности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572">
                <a:tc gridSpan="2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572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главы по БК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240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89"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по бюджетной</a:t>
                      </a:r>
                      <a:b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классификации</a:t>
                      </a:r>
                    </a:p>
                  </a:txBody>
                  <a:tcPr marL="4478" marR="4478" marT="447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строки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Доведенные бюджетные данные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Исполнено,</a:t>
                      </a:r>
                      <a:b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Показатели исполнения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Причины отклонений от планового процента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813"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процент исполнения, %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не исполнено,</a:t>
                      </a:r>
                      <a:b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пояснения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00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4478" marR="4478" marT="447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4478" marR="4478" marT="44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93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1. Доходы бюджета, всего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010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21 438 495.53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21 438 495.53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859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1 100 000.00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2 056 878.86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186.99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956 878.86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Оплачены договоры купли-продажи за последующие квартала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89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12 000 000.00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18 460 392.72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153.84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6 460 392.72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Зачислены средства задатков по проведенным аукционам за следующие кварталы.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19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110 000.00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908 271.89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825.70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798 271.89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оплачено добровольно в досудебном порядке по возбужденным уголовным делам в 2017 году по выявленным незаконным рубкам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750.00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750.00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89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52 000.00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12 202.06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23.47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-39 797.94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материалы на взыскание направлены  в суд и в службу судебных приставов на взыскание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2. Расходы бюджета, всего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69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Результат исполнения бюджета (дефицит/профицит)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450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21 438 495.53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75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 Источники финансирования дефицита бюджета, всего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-21 438 495.53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-21 438 495.53  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575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520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75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620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4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5802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240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46">
                <a:tc gridSpan="2"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Руководитель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____________________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26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(подпись)  </a:t>
                      </a:r>
                    </a:p>
                  </a:txBody>
                  <a:tcPr marL="4478" marR="4478" marT="447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46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Главный бухгалтер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____________________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240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(подпись)  </a:t>
                      </a:r>
                    </a:p>
                  </a:txBody>
                  <a:tcPr marL="4478" marR="4478" marT="447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240">
                <a:tc gridSpan="2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Дата подписания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763688" y="908720"/>
            <a:ext cx="54726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строке 010 отсутствует общий показатель,</a:t>
            </a:r>
            <a:br>
              <a:rPr lang="ru-RU" dirty="0" smtClean="0"/>
            </a:br>
            <a:r>
              <a:rPr lang="ru-RU" dirty="0" smtClean="0"/>
              <a:t>автоматически показатели исполнения не верны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000936" y="1522245"/>
            <a:ext cx="562952" cy="15121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85761" y="1477113"/>
            <a:ext cx="432048" cy="1557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5436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Форма № 0503164.</a:t>
            </a:r>
            <a:br>
              <a:rPr lang="ru-RU" sz="2000" b="1" dirty="0" smtClean="0"/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78874"/>
              </p:ext>
            </p:extLst>
          </p:nvPr>
        </p:nvGraphicFramePr>
        <p:xfrm>
          <a:off x="755576" y="1196752"/>
          <a:ext cx="7118950" cy="4605336"/>
        </p:xfrm>
        <a:graphic>
          <a:graphicData uri="http://schemas.openxmlformats.org/drawingml/2006/table">
            <a:tbl>
              <a:tblPr/>
              <a:tblGrid>
                <a:gridCol w="288032"/>
                <a:gridCol w="216024"/>
                <a:gridCol w="141524"/>
                <a:gridCol w="165532"/>
                <a:gridCol w="331063"/>
                <a:gridCol w="125804"/>
                <a:gridCol w="196408"/>
                <a:gridCol w="198638"/>
                <a:gridCol w="787931"/>
                <a:gridCol w="787931"/>
                <a:gridCol w="787931"/>
                <a:gridCol w="787931"/>
                <a:gridCol w="787931"/>
                <a:gridCol w="344306"/>
                <a:gridCol w="1171964"/>
              </a:tblGrid>
              <a:tr h="269534">
                <a:tc gridSpan="3"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формы по ОКУД </a:t>
                      </a:r>
                    </a:p>
                  </a:txBody>
                  <a:tcPr marL="5501" marR="5501" marT="55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0503164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3"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521"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                                                                                Сведения об исполнении бюджета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014">
                <a:tc gridSpan="9"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на 1 апреля 2017 г.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014">
                <a:tc gridSpan="3"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31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субъекта отчетности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313">
                <a:tc gridSpan="3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31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главы по БК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014">
                <a:tc gridSpan="3"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531"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по бюджетной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классификации</a:t>
                      </a:r>
                    </a:p>
                  </a:txBody>
                  <a:tcPr marL="5501" marR="5501" marT="55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строки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Доведенные бюджетные данные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Исполнено,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Показатели исполнения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Причины отклонений от планового процента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532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процент исполнения, %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не исполнено,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пояснения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14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501" marR="5501" marT="55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5501" marR="5501" marT="55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1. Доходы бюджета, всего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010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187 352.82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193 052.82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103.04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5 700.00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0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11302991016000130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149 852.82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149 852.82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2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11601000016000140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15 500.00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43 200.00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278.71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27 700.00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штрафы оплаченные в первую половину срока установленного законодательства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11690010016000140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17 000.00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-17 000.00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Штрафы не были наложены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2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11402013016000440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5 000.00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-5 000.00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договор на стадии закючения по утилизации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2. Расходы бюджета, всего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200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130 826 900.00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31 806 700.00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24.31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-99 020 200.00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2551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0412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  25607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900 19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28 427 300.00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4 912 803.53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17.28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-23 514 496.47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В связи с техническими неполадками в личном кабинете в ИС  Электронный бюджет  в разделе  Управление закупками  план закупок и план график были размещены с задержкой.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2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Результат исполнения бюджета (дефицит/профицит)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450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-31 613 647.18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33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3. Источники финансирования дефицита бюджета, всего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500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31 613 647.18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31 613 647.18  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4033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520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33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620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из них не исполнено:</a:t>
                      </a:r>
                    </a:p>
                  </a:txBody>
                  <a:tcPr marL="5501" marR="5501" marT="55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501" marR="5501" marT="55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1579744" y="1448780"/>
            <a:ext cx="2056152" cy="2700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835696" y="944724"/>
            <a:ext cx="4248472" cy="634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значение по гр.1 разд.2 должно быть сгруппировано до 5 знака КЦСР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88224" y="1578732"/>
            <a:ext cx="2232248" cy="842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Гр.8 раздела 1 не заполняется</a:t>
            </a:r>
            <a:endParaRPr lang="ru-RU" sz="16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6516216" y="2348880"/>
            <a:ext cx="720080" cy="131273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1131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0622"/>
            <a:ext cx="8229600" cy="70609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Форма 0503178.</a:t>
            </a:r>
            <a:endParaRPr lang="ru-RU" sz="1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98810"/>
              </p:ext>
            </p:extLst>
          </p:nvPr>
        </p:nvGraphicFramePr>
        <p:xfrm>
          <a:off x="457200" y="980728"/>
          <a:ext cx="8229601" cy="4983826"/>
        </p:xfrm>
        <a:graphic>
          <a:graphicData uri="http://schemas.openxmlformats.org/drawingml/2006/table">
            <a:tbl>
              <a:tblPr/>
              <a:tblGrid>
                <a:gridCol w="1324513"/>
                <a:gridCol w="777696"/>
                <a:gridCol w="610613"/>
                <a:gridCol w="218727"/>
                <a:gridCol w="1324513"/>
                <a:gridCol w="1324513"/>
                <a:gridCol w="1324513"/>
                <a:gridCol w="1324513"/>
              </a:tblGrid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79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формы по ОКУД 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0503178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49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субъекта отчетности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главы по БК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Сведения об остатках денежных средств на счетах получателя бюджетных средств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490"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1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апреля 2017 года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40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Вид деятельности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Сведения об остатках денежных средств на счетах получателя средств бюджета (средства во временном распоряжении)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(бюджетная, средства во временном распоряжении)</a:t>
                      </a: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 банковского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(лицевого) счета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счета бюджетного учета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40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 на счете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 на счете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79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Счета в кредитных организациях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разделу 1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Счета в финансовом органе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79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разделу 2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1 528 545.44 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1 673 551.49 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79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9423" marR="9423" marT="94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1 528 545.44 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1 673 551.49 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23" marR="9423" marT="94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90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423" marR="9423" marT="942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835696" y="836712"/>
            <a:ext cx="4248472" cy="86409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Указывается номер лицевого счета в структуре «ххххххххххх0000000000»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691680" y="1700808"/>
            <a:ext cx="2268252" cy="360040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2569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Форма №0503128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833765"/>
              </p:ext>
            </p:extLst>
          </p:nvPr>
        </p:nvGraphicFramePr>
        <p:xfrm>
          <a:off x="456662" y="1340761"/>
          <a:ext cx="8230677" cy="4349785"/>
        </p:xfrm>
        <a:graphic>
          <a:graphicData uri="http://schemas.openxmlformats.org/drawingml/2006/table">
            <a:tbl>
              <a:tblPr/>
              <a:tblGrid>
                <a:gridCol w="1175186"/>
                <a:gridCol w="158452"/>
                <a:gridCol w="132043"/>
                <a:gridCol w="396130"/>
                <a:gridCol w="396130"/>
                <a:gridCol w="132043"/>
                <a:gridCol w="666819"/>
                <a:gridCol w="668470"/>
                <a:gridCol w="628856"/>
                <a:gridCol w="640410"/>
                <a:gridCol w="600797"/>
                <a:gridCol w="640410"/>
                <a:gridCol w="628856"/>
                <a:gridCol w="648663"/>
                <a:gridCol w="35738"/>
                <a:gridCol w="270689"/>
                <a:gridCol w="410985"/>
              </a:tblGrid>
              <a:tr h="104592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592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>
                          <a:effectLst/>
                          <a:latin typeface="Arial"/>
                        </a:rPr>
                        <a:t>ОТЧЕТ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744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effectLst/>
                          <a:latin typeface="Arial"/>
                        </a:rPr>
                        <a:t>о бюджетных обязательствах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КОДЫ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655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Форма по ОКУД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0503128</a:t>
                      </a:r>
                    </a:p>
                  </a:txBody>
                  <a:tcPr marL="5169" marR="5169" marT="51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на 1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апреля 2017 г.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Дата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01.04.2017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8421">
                <a:tc rowSpan="3" gridSpan="3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Главный  распорядитель, распорядитель, получатель бюджетных средств, главный администратор, администратор доходов бюджета, главный администратор, администратор источников финансирования дефицита бюджета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7"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по ОКПО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1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Глава по БК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Наименование бюджета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Федеральный бюджет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по ОКТМО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95708000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Периодичность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Квартальная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40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Единица измерения: руб.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по ОКЕИ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383</a:t>
                      </a:r>
                    </a:p>
                  </a:txBody>
                  <a:tcPr marL="5169" marR="5169" marT="51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 gridSpan="13"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4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Код по бюджетной классификации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Утверждено (доведено) на 2017 год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Обязательства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Исполнено денежных обязательств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Не исполнено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бюджетных ассигнований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лимитов бюджетных обязательств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принимаемые обязательства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Принятые бюджетные обязательства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денежные обязательства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принятых бюджетных обязательств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принятых денежных обязательств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из них с применением конкурентных способов</a:t>
                      </a:r>
                    </a:p>
                  </a:txBody>
                  <a:tcPr marL="5169" marR="5169" marT="5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4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169" marR="5169" marT="516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5169" marR="5169" marT="516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860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1. Бюджетные обязательства текущего (отчетного) финансового года по расходам, всего: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effectLst/>
                          <a:latin typeface="Arial"/>
                        </a:rPr>
                        <a:t>34 018 800.00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1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effectLst/>
                          <a:latin typeface="Arial"/>
                        </a:rPr>
                        <a:t>34 058 448.83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effectLst/>
                          <a:latin typeface="Arial"/>
                        </a:rPr>
                        <a:t>9 803 648.83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effectLst/>
                          <a:latin typeface="Arial"/>
                        </a:rPr>
                        <a:t>9 764 000.00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effectLst/>
                          <a:latin typeface="Arial"/>
                        </a:rPr>
                        <a:t>24 294 448.83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effectLst/>
                          <a:latin typeface="Arial"/>
                        </a:rPr>
                        <a:t>39 648.83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Иные выплаты персоналу учреждений, за исключением фонда оплаты труда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7 292.00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7 292.00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7 292.00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7 292.00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Фонд оплаты труда учреждений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26 008 900.00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26 008 900.00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5 614 061.29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5 614 061.29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20 394 838.71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1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Взносы по обязательному социальному страхованию на выплаты по оплате труда работников и иные выплаты работникам учреждений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7 854 700.00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7 854 700.00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4 113 640.20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4 113 640.20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3 741 059.80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Закупка товаров, работ, услуг в сфере информационно-коммуникационных технологий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155 200.00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155 200.00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36 298.51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36 298.51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118 901.49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Уплата иных платежей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1 474.15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1 474.15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1 474.15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1 474.15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Уплата налога на имущество организаций и земельного налога</a:t>
                      </a:r>
                    </a:p>
                  </a:txBody>
                  <a:tcPr marL="5169" marR="5169" marT="51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effectLst/>
                        <a:latin typeface="Arial"/>
                      </a:endParaRP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30 882.68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30 882.68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30 882.68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30 882.68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147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2. Бюджетные обязательства текущего (отчетного) финансового года</a:t>
                      </a:r>
                      <a:br>
                        <a:rPr lang="ru-RU" sz="400" b="0" i="0" u="none" strike="noStrike">
                          <a:effectLst/>
                          <a:latin typeface="Arial"/>
                        </a:rPr>
                      </a:br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по выплатам источников финансирования дефицита бюджета, всего: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59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5169" marR="5169" marT="51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169" marR="5169" marT="51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483768" y="836712"/>
            <a:ext cx="4248472" cy="8640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ПБС может принимать БО только в пределах доведенных ЛБО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788024" y="1700808"/>
            <a:ext cx="468052" cy="187220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851920" y="1700808"/>
            <a:ext cx="504056" cy="187220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4896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Форма №0503125</a:t>
            </a:r>
            <a:endParaRPr lang="ru-RU" sz="1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102708"/>
              </p:ext>
            </p:extLst>
          </p:nvPr>
        </p:nvGraphicFramePr>
        <p:xfrm>
          <a:off x="457200" y="764703"/>
          <a:ext cx="8229600" cy="4536502"/>
        </p:xfrm>
        <a:graphic>
          <a:graphicData uri="http://schemas.openxmlformats.org/drawingml/2006/table">
            <a:tbl>
              <a:tblPr/>
              <a:tblGrid>
                <a:gridCol w="1101275"/>
                <a:gridCol w="419534"/>
                <a:gridCol w="419534"/>
                <a:gridCol w="576859"/>
                <a:gridCol w="681742"/>
                <a:gridCol w="149833"/>
                <a:gridCol w="938332"/>
                <a:gridCol w="736056"/>
                <a:gridCol w="794117"/>
                <a:gridCol w="681742"/>
                <a:gridCol w="554384"/>
                <a:gridCol w="554384"/>
                <a:gridCol w="621808"/>
              </a:tblGrid>
              <a:tr h="166202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164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СПРАВКА</a:t>
                      </a:r>
                      <a:b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консолидируемым  расчетам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КОДЫ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892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Форма по ОКУД 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0503125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72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1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апреля 2017 г.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Дата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01.04.2017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 rowSpan="4"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финансового органа; органа, осуществляющего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кассовое обслуживание; органа казначейства; 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главного распорядителя, распорядителя, получателя бюджетных средств,  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главного администратора, администратора доходов бюджета, 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главного администратора, администратора источников 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финансирования дефицита бюджета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02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ОКПО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26654839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405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ИНН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Глава по БК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бюджета (публично-правового образования )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Федеральный бюджет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ОКТМО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00000001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</a:tr>
              <a:tr h="249303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вида деятельности  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Деятельность, осуществляемая за счет средств соответствующего бюджета бюджетной системы Российской Федерации (бюджетная деятельность)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68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счета бюджетного учета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1 30404 000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Периодичность : квартальная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63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Единица измерения:  руб.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ОКЕИ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383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867" marR="5867" marT="586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Контрагент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Номер счета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бюджетного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учета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Сумма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 корреспонди-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Контрагент по консолидируемым расчетам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9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5867" marR="5867" marT="58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ИНН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дебету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кредиту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рующего счета 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ИНН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главы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 БК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 ОКТМО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элемента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бюджета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бюджетного 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учета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главы</a:t>
                      </a:r>
                      <a:b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</a:br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 БК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по ОКТМО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11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</a:t>
                      </a:r>
                    </a:p>
                  </a:txBody>
                  <a:tcPr marL="5867" marR="5867" marT="5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68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хххххххххххххххххххххххххххххх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01063940290019244 1 30404 340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20 250.00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1 10536 340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20 250.00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68"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том числе по номеру (коду) счета: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01060000000000000 1 30404 340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20 250.00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денежные расчеты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68"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неденежные расчеты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01060000000000000 1 30404 340</a:t>
                      </a:r>
                    </a:p>
                  </a:txBody>
                  <a:tcPr marL="5867" marR="5867" marT="586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20 250.00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1 10536 340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867" marR="5867" marT="58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51520" y="885350"/>
            <a:ext cx="273630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графе 2 должен быть отражен ИНН контрагента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794547" y="1823120"/>
            <a:ext cx="41149" cy="2382091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5076056" y="908720"/>
            <a:ext cx="24265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верно заполняются кодовые поля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732240" y="1823120"/>
            <a:ext cx="1368152" cy="597768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398043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Форма №0503169</a:t>
            </a:r>
            <a:endParaRPr lang="ru-RU" sz="24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216170"/>
              </p:ext>
            </p:extLst>
          </p:nvPr>
        </p:nvGraphicFramePr>
        <p:xfrm>
          <a:off x="457200" y="980727"/>
          <a:ext cx="8229601" cy="4854561"/>
        </p:xfrm>
        <a:graphic>
          <a:graphicData uri="http://schemas.openxmlformats.org/drawingml/2006/table">
            <a:tbl>
              <a:tblPr/>
              <a:tblGrid>
                <a:gridCol w="606899"/>
                <a:gridCol w="90828"/>
                <a:gridCol w="189914"/>
                <a:gridCol w="140371"/>
                <a:gridCol w="524327"/>
                <a:gridCol w="622037"/>
                <a:gridCol w="622037"/>
                <a:gridCol w="619284"/>
                <a:gridCol w="622037"/>
                <a:gridCol w="619284"/>
                <a:gridCol w="536713"/>
                <a:gridCol w="511942"/>
                <a:gridCol w="517446"/>
                <a:gridCol w="489923"/>
                <a:gridCol w="533961"/>
                <a:gridCol w="491299"/>
                <a:gridCol w="491299"/>
              </a:tblGrid>
              <a:tr h="193428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субъекта отчетности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формы по ОКУД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0503169</a:t>
                      </a:r>
                    </a:p>
                  </a:txBody>
                  <a:tcPr marL="4301" marR="4301" marT="43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 gridSpan="4">
                  <a:txBody>
                    <a:bodyPr/>
                    <a:lstStyle/>
                    <a:p>
                      <a:pPr algn="l" fontAlgn="t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Код субъекта</a:t>
                      </a:r>
                    </a:p>
                  </a:txBody>
                  <a:tcPr marL="4301" marR="4301" marT="430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6444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Сведения по дебиторской и кредиторской задолженности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444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на 1 января 2017 г.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186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Вид деятельности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Бюджетная деятельность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(бюджетная, средства во временном распоряжении)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1495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Вид задолженности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Дебиторская задолженность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(дебиторская, кредиторская)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186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Сведения о дебиторской (кредиторской) задолженности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186"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92">
                <a:tc rowSpan="4" gridSpan="4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 (код) счета бюджетного учета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Сумма задолженности, руб.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428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изменение задолженности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 конец аналогичного  периода  прошлого финансового года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92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уменьшение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 них: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 них: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488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долгосрочная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просроченная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том числе неденежные расчеты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том числе неденежные расчеты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долгосрочная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просроченная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долгосрочная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просроченная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2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4301" marR="4301" marT="43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20531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21 611.00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1 772 433.45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1 770 867.45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23 177.00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3 827.00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20531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21 611.00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1 772 433.45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1 770 867.45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23 177.00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3 827.00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88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синтетическому коду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20500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21 611.00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1 772 433.45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1 770 867.45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23 177.00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3 827.00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21 611.00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20621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1 666.49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9 538.69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7 022.35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5 305.86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4 182.83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20621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1 666.49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9 538.69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7 022.35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5 305.86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4 182.83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20691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20691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88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синтетическому коду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20600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1 671.61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20812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20812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483 172.00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483 172.00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20812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88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синтетическому коду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42 396.80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30302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3 932.87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3 932.87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30302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3 932.87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3 932.87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30306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30306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30307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271.01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271.01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30307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271.01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271.01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  <a:endParaRPr lang="ru-RU" sz="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30310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1 168.93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1 168.93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86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30310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1 168.93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1 168.93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88"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Итого по синтетическому коду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01" marR="4301" marT="430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01" marR="4301" marT="4301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10.62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5 383.43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22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301" marR="4301" marT="43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01" marR="4301" marT="430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28 666.04</a:t>
                      </a:r>
                    </a:p>
                  </a:txBody>
                  <a:tcPr marL="4301" marR="4301" marT="430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2 307 540.94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2 308 847.15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5 306.86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27 359.83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3 827.00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28 666.04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880.00</a:t>
                      </a:r>
                    </a:p>
                  </a:txBody>
                  <a:tcPr marL="4301" marR="4301" marT="43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5929064" y="188640"/>
            <a:ext cx="3024336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формирование показателей по графам 6, 8 </a:t>
            </a:r>
            <a:r>
              <a:rPr lang="ru-RU" dirty="0" smtClean="0"/>
              <a:t>осуществляется только  </a:t>
            </a:r>
            <a:r>
              <a:rPr lang="ru-RU" dirty="0"/>
              <a:t>по </a:t>
            </a:r>
            <a:r>
              <a:rPr lang="ru-RU" dirty="0" smtClean="0"/>
              <a:t>счетам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0 206 00 000 и 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0 </a:t>
            </a:r>
            <a:r>
              <a:rPr lang="ru-RU" dirty="0"/>
              <a:t>302 00 000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5364089" y="2780928"/>
            <a:ext cx="936103" cy="2304256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774291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Раздел 2 Сведений ф.0503769 (0503169)</a:t>
            </a: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910266"/>
              </p:ext>
            </p:extLst>
          </p:nvPr>
        </p:nvGraphicFramePr>
        <p:xfrm>
          <a:off x="742950" y="1772817"/>
          <a:ext cx="7658100" cy="3279084"/>
        </p:xfrm>
        <a:graphic>
          <a:graphicData uri="http://schemas.openxmlformats.org/drawingml/2006/table">
            <a:tbl>
              <a:tblPr/>
              <a:tblGrid>
                <a:gridCol w="752475"/>
                <a:gridCol w="914400"/>
                <a:gridCol w="1114425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04319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Сведения о просроченной задолженности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2747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бюджетного учета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Сумма,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Дата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Дебитор (кредитор)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5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возникновения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6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15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1 20531 000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3 161.47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хх.хххх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хх.хххх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хххххххххххххх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неисполнение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2747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511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74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Руководитель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923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(подпись)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(расшифровка)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56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74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Главный бухгалтер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747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(подпись)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(расшифровка)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3528" y="1196752"/>
            <a:ext cx="54006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Заполняется в разрезе контрагентов по показателям только свыше 1 млн. руб.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275856" y="1916832"/>
            <a:ext cx="576064" cy="1368152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454097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7200" dirty="0" smtClean="0"/>
          </a:p>
          <a:p>
            <a:pPr marL="0" indent="0" algn="ctr">
              <a:buNone/>
            </a:pPr>
            <a:r>
              <a:rPr lang="ru-RU" sz="7200" dirty="0" smtClean="0"/>
              <a:t>СПАСИБО ЗА ВНИМАНИЕ 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00831793"/>
      </p:ext>
    </p:extLst>
  </p:cSld>
  <p:clrMapOvr>
    <a:masterClrMapping/>
  </p:clrMapOvr>
  <p:transition spd="slow">
    <p:wheel spokes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581</TotalTime>
  <Words>1704</Words>
  <Application>Microsoft Office PowerPoint</Application>
  <PresentationFormat>Экран (4:3)</PresentationFormat>
  <Paragraphs>1220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АНАЛИЗ ВОЗНИКАЮЩИХ НАРУШЕНИЙ ПРИ  ПРЕДСТАВЛЕНИИ ОТЧЕТНОСТИ В ГИИС «ЭЛЕКТРОННЫЙ БЮДЖЕТ» ЗА 2016 ГОД И 1 КВАРТАЛ 2017ГОДА</vt:lpstr>
      <vt:lpstr>Форма № 0503164. </vt:lpstr>
      <vt:lpstr>Форма № 0503164. </vt:lpstr>
      <vt:lpstr>Форма 0503178.</vt:lpstr>
      <vt:lpstr>Форма №0503128</vt:lpstr>
      <vt:lpstr>Форма №0503125</vt:lpstr>
      <vt:lpstr>Форма №0503169</vt:lpstr>
      <vt:lpstr>Раздел 2 Сведений ф.0503769 (0503169)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Полетаева Ирина Васильевна</dc:creator>
  <cp:lastModifiedBy>Полетаева Ирина Васильевна</cp:lastModifiedBy>
  <cp:revision>28</cp:revision>
  <cp:lastPrinted>2017-07-04T01:47:15Z</cp:lastPrinted>
  <dcterms:created xsi:type="dcterms:W3CDTF">2017-06-28T04:01:53Z</dcterms:created>
  <dcterms:modified xsi:type="dcterms:W3CDTF">2017-07-04T01:48:40Z</dcterms:modified>
</cp:coreProperties>
</file>